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31" r:id="rId3"/>
    <p:sldId id="364" r:id="rId4"/>
    <p:sldId id="365" r:id="rId5"/>
    <p:sldId id="366" r:id="rId6"/>
    <p:sldId id="367" r:id="rId7"/>
    <p:sldId id="368" r:id="rId8"/>
    <p:sldId id="369" r:id="rId9"/>
    <p:sldId id="370" r:id="rId10"/>
    <p:sldId id="371" r:id="rId11"/>
    <p:sldId id="372" r:id="rId12"/>
    <p:sldId id="373" r:id="rId13"/>
    <p:sldId id="374" r:id="rId14"/>
    <p:sldId id="375" r:id="rId15"/>
    <p:sldId id="422" r:id="rId16"/>
    <p:sldId id="332" r:id="rId17"/>
    <p:sldId id="378" r:id="rId18"/>
    <p:sldId id="382" r:id="rId19"/>
    <p:sldId id="386" r:id="rId20"/>
    <p:sldId id="401" r:id="rId21"/>
    <p:sldId id="387" r:id="rId22"/>
    <p:sldId id="402" r:id="rId23"/>
    <p:sldId id="388" r:id="rId24"/>
    <p:sldId id="403" r:id="rId25"/>
    <p:sldId id="384" r:id="rId26"/>
    <p:sldId id="404" r:id="rId27"/>
    <p:sldId id="379" r:id="rId28"/>
    <p:sldId id="380" r:id="rId29"/>
    <p:sldId id="420" r:id="rId30"/>
    <p:sldId id="376" r:id="rId31"/>
    <p:sldId id="385" r:id="rId32"/>
    <p:sldId id="389" r:id="rId33"/>
    <p:sldId id="390" r:id="rId34"/>
    <p:sldId id="391" r:id="rId35"/>
    <p:sldId id="392" r:id="rId36"/>
    <p:sldId id="393" r:id="rId37"/>
    <p:sldId id="394" r:id="rId38"/>
    <p:sldId id="395" r:id="rId39"/>
    <p:sldId id="396" r:id="rId40"/>
    <p:sldId id="397" r:id="rId41"/>
    <p:sldId id="398" r:id="rId42"/>
    <p:sldId id="399" r:id="rId43"/>
    <p:sldId id="405" r:id="rId44"/>
    <p:sldId id="400" r:id="rId45"/>
    <p:sldId id="406" r:id="rId46"/>
    <p:sldId id="407" r:id="rId47"/>
    <p:sldId id="408" r:id="rId48"/>
    <p:sldId id="409" r:id="rId49"/>
    <p:sldId id="411" r:id="rId50"/>
    <p:sldId id="412" r:id="rId51"/>
    <p:sldId id="413" r:id="rId52"/>
    <p:sldId id="414" r:id="rId53"/>
    <p:sldId id="415" r:id="rId54"/>
    <p:sldId id="417" r:id="rId55"/>
    <p:sldId id="418" r:id="rId56"/>
    <p:sldId id="419" r:id="rId57"/>
    <p:sldId id="410" r:id="rId58"/>
    <p:sldId id="377" r:id="rId59"/>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81" autoAdjust="0"/>
    <p:restoredTop sz="94660"/>
  </p:normalViewPr>
  <p:slideViewPr>
    <p:cSldViewPr snapToGrid="0">
      <p:cViewPr varScale="1">
        <p:scale>
          <a:sx n="75" d="100"/>
          <a:sy n="75" d="100"/>
        </p:scale>
        <p:origin x="-15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19473"/>
            <a:ext cx="4090386" cy="3273090"/>
          </a:xfrm>
          <a:prstGeom prst="rect">
            <a:avLst/>
          </a:prstGeom>
        </p:spPr>
      </p:pic>
      <p:sp>
        <p:nvSpPr>
          <p:cNvPr id="9" name="Dikdörtgen 8"/>
          <p:cNvSpPr/>
          <p:nvPr/>
        </p:nvSpPr>
        <p:spPr>
          <a:xfrm>
            <a:off x="0" y="3471168"/>
            <a:ext cx="1143000"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p:cNvSpPr/>
          <p:nvPr/>
        </p:nvSpPr>
        <p:spPr>
          <a:xfrm>
            <a:off x="5224508" y="3471167"/>
            <a:ext cx="3919492"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657" y="2943950"/>
            <a:ext cx="1405911" cy="1054433"/>
          </a:xfrm>
          <a:prstGeom prst="rect">
            <a:avLst/>
          </a:prstGeom>
        </p:spPr>
      </p:pic>
      <p:sp>
        <p:nvSpPr>
          <p:cNvPr id="7" name="Subtitle 2"/>
          <p:cNvSpPr txBox="1">
            <a:spLocks/>
          </p:cNvSpPr>
          <p:nvPr userDrawn="1"/>
        </p:nvSpPr>
        <p:spPr>
          <a:xfrm>
            <a:off x="1295400" y="4114421"/>
            <a:ext cx="6858000" cy="934634"/>
          </a:xfrm>
          <a:prstGeom prst="rect">
            <a:avLst/>
          </a:prstGeom>
          <a:ln>
            <a:solidFill>
              <a:schemeClr val="tx1">
                <a:lumMod val="65000"/>
                <a:lumOff val="35000"/>
              </a:schemeClr>
            </a:solidFill>
          </a:ln>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9322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16221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291271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4026813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754793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59E671-3FA6-42C9-AC84-204379896D3E}"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E2F5-A4B5-48E9-8E4A-CCA3587F917C}" type="slidenum">
              <a:rPr lang="en-US" smtClean="0"/>
              <a:pPr/>
              <a:t>‹#›</a:t>
            </a:fld>
            <a:endParaRPr lang="en-US"/>
          </a:p>
        </p:txBody>
      </p:sp>
    </p:spTree>
    <p:extLst>
      <p:ext uri="{BB962C8B-B14F-4D97-AF65-F5344CB8AC3E}">
        <p14:creationId xmlns:p14="http://schemas.microsoft.com/office/powerpoint/2010/main" val="1939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1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3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8064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597708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60497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ikdörtgen 9"/>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82415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Dikdörtgen 5"/>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603739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2591566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E671-3FA6-42C9-AC84-204379896D3E}" type="datetimeFigureOut">
              <a:rPr lang="en-US" smtClean="0"/>
              <a:pPr/>
              <a:t>4/9/2014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E2F5-A4B5-48E9-8E4A-CCA3587F917C}" type="slidenum">
              <a:rPr lang="en-US" smtClean="0"/>
              <a:pPr/>
              <a:t>‹#›</a:t>
            </a:fld>
            <a:endParaRPr lang="en-US"/>
          </a:p>
        </p:txBody>
      </p:sp>
    </p:spTree>
    <p:extLst>
      <p:ext uri="{BB962C8B-B14F-4D97-AF65-F5344CB8AC3E}">
        <p14:creationId xmlns:p14="http://schemas.microsoft.com/office/powerpoint/2010/main" val="2193292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gif"/><Relationship Id="rId1" Type="http://schemas.openxmlformats.org/officeDocument/2006/relationships/slideLayout" Target="../slideLayouts/slideLayout8.xml"/><Relationship Id="rId6" Type="http://schemas.openxmlformats.org/officeDocument/2006/relationships/hyperlink" Target="http://ders.insaatbolumu.com/yapi/duvar/bacalar/yuvarlak_delikli_baca_tuglasi.jpg"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ders.insaatbolumu.com/yapi/duvar/bacalar/yuvarlak_delikli_baca_tuglasi.jpg" TargetMode="External"/><Relationship Id="rId1" Type="http://schemas.openxmlformats.org/officeDocument/2006/relationships/slideLayout" Target="../slideLayouts/slideLayout8.xml"/><Relationship Id="rId6" Type="http://schemas.openxmlformats.org/officeDocument/2006/relationships/hyperlink" Target="http://ders.insaatbolumu.com/yapi/duvar/bacalar/dikdortgen_delikli_baca_tuglasi.jpg" TargetMode="External"/><Relationship Id="rId5" Type="http://schemas.openxmlformats.org/officeDocument/2006/relationships/image" Target="../media/image19.jpeg"/><Relationship Id="rId4" Type="http://schemas.openxmlformats.org/officeDocument/2006/relationships/hyperlink" Target="http://ders.insaatbolumu.com/yapi/duvar/bacalar/kara_delikli_baca_tuglasi.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ders.insaatbolumu.com/yapi/duvar/bacalar/yuvarlak_delikli_baca_tuglasi.jpg" TargetMode="External"/><Relationship Id="rId1" Type="http://schemas.openxmlformats.org/officeDocument/2006/relationships/slideLayout" Target="../slideLayouts/slideLayout8.xml"/><Relationship Id="rId6" Type="http://schemas.openxmlformats.org/officeDocument/2006/relationships/hyperlink" Target="http://ders.insaatbolumu.com/yapi/duvar/bacalar/dikdortgen_delikli_baca_tuglasi.jpg" TargetMode="External"/><Relationship Id="rId5" Type="http://schemas.openxmlformats.org/officeDocument/2006/relationships/image" Target="../media/image19.jpeg"/><Relationship Id="rId4" Type="http://schemas.openxmlformats.org/officeDocument/2006/relationships/hyperlink" Target="http://ders.insaatbolumu.com/yapi/duvar/bacalar/kara_delikli_baca_tuglasi.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ders.insaatbolumu.com/yapi/duvar/bacalar/yuvarlak_delikli_baca_tuglasi.jpg" TargetMode="External"/><Relationship Id="rId1" Type="http://schemas.openxmlformats.org/officeDocument/2006/relationships/slideLayout" Target="../slideLayouts/slideLayout8.xml"/><Relationship Id="rId6" Type="http://schemas.openxmlformats.org/officeDocument/2006/relationships/hyperlink" Target="http://ders.insaatbolumu.com/yapi/duvar/bacalar/dikdortgen_delikli_baca_tuglasi.jpg" TargetMode="External"/><Relationship Id="rId5" Type="http://schemas.openxmlformats.org/officeDocument/2006/relationships/image" Target="../media/image19.jpeg"/><Relationship Id="rId4" Type="http://schemas.openxmlformats.org/officeDocument/2006/relationships/hyperlink" Target="http://ders.insaatbolumu.com/yapi/duvar/bacalar/kara_delikli_baca_tuglasi.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ders.insaatbolumu.com/yapi/duvar/bacalar/dikdortgen_delikli_baca_tuglasi.jpg"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ders.insaatbolumu.com/yapi/duvar/bacalar/soba_borusu_baca.jpg"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0.wmf"/><Relationship Id="rId1" Type="http://schemas.openxmlformats.org/officeDocument/2006/relationships/slideLayout" Target="../slideLayouts/slideLayout8.xml"/><Relationship Id="rId5" Type="http://schemas.openxmlformats.org/officeDocument/2006/relationships/image" Target="../media/image32.jpg"/><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5" Type="http://schemas.openxmlformats.org/officeDocument/2006/relationships/image" Target="../media/image54.jp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5" Type="http://schemas.openxmlformats.org/officeDocument/2006/relationships/image" Target="../media/image55.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5" Type="http://schemas.openxmlformats.org/officeDocument/2006/relationships/image" Target="../media/image56.jpg"/><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244907" y="5260157"/>
            <a:ext cx="5046847" cy="1197204"/>
          </a:xfrm>
        </p:spPr>
        <p:txBody>
          <a:bodyPr>
            <a:normAutofit/>
          </a:bodyPr>
          <a:lstStyle/>
          <a:p>
            <a:endParaRPr lang="tr-TR" sz="1100" dirty="0" smtClean="0">
              <a:solidFill>
                <a:srgbClr val="0000FF"/>
              </a:solidFill>
            </a:endParaRPr>
          </a:p>
          <a:p>
            <a:r>
              <a:rPr lang="tr-TR" b="1" dirty="0" smtClean="0">
                <a:solidFill>
                  <a:srgbClr val="0000FF"/>
                </a:solidFill>
              </a:rPr>
              <a:t>Doç. Dr. Süleyman ADANUR</a:t>
            </a:r>
          </a:p>
          <a:p>
            <a:r>
              <a:rPr lang="tr-TR" sz="1700" b="1" dirty="0" smtClean="0">
                <a:solidFill>
                  <a:schemeClr val="tx1"/>
                </a:solidFill>
              </a:rPr>
              <a:t>Karadeniz Teknik Üniversitesi, Mühendislik Fakültesi</a:t>
            </a:r>
            <a:endParaRPr lang="tr-TR" sz="1700" b="1" dirty="0">
              <a:solidFill>
                <a:schemeClr val="tx1"/>
              </a:solidFill>
            </a:endParaRPr>
          </a:p>
        </p:txBody>
      </p:sp>
      <p:sp>
        <p:nvSpPr>
          <p:cNvPr id="2" name="1 Başlık"/>
          <p:cNvSpPr>
            <a:spLocks noGrp="1"/>
          </p:cNvSpPr>
          <p:nvPr>
            <p:ph type="ctrTitle" idx="4294967295"/>
          </p:nvPr>
        </p:nvSpPr>
        <p:spPr>
          <a:xfrm>
            <a:off x="4006392" y="952109"/>
            <a:ext cx="4298622" cy="1498860"/>
          </a:xfrm>
        </p:spPr>
        <p:txBody>
          <a:bodyPr>
            <a:normAutofit/>
          </a:bodyPr>
          <a:lstStyle/>
          <a:p>
            <a:pPr algn="r"/>
            <a:r>
              <a:rPr lang="tr-TR" sz="2400" b="1" dirty="0" smtClean="0">
                <a:solidFill>
                  <a:srgbClr val="FF0000"/>
                </a:solidFill>
              </a:rPr>
              <a:t>Sobalar Yansın </a:t>
            </a:r>
            <a:br>
              <a:rPr lang="tr-TR" sz="2400" b="1" dirty="0" smtClean="0">
                <a:solidFill>
                  <a:srgbClr val="FF0000"/>
                </a:solidFill>
              </a:rPr>
            </a:br>
            <a:r>
              <a:rPr lang="tr-TR" sz="2400" b="1" dirty="0" smtClean="0">
                <a:solidFill>
                  <a:srgbClr val="FF0000"/>
                </a:solidFill>
              </a:rPr>
              <a:t>ama Ocaklar</a:t>
            </a:r>
            <a:br>
              <a:rPr lang="tr-TR" sz="2400" b="1" dirty="0" smtClean="0">
                <a:solidFill>
                  <a:srgbClr val="FF0000"/>
                </a:solidFill>
              </a:rPr>
            </a:br>
            <a:r>
              <a:rPr lang="tr-TR" sz="2400" b="1" dirty="0" smtClean="0">
                <a:solidFill>
                  <a:srgbClr val="FF0000"/>
                </a:solidFill>
              </a:rPr>
              <a:t>Sönmesin</a:t>
            </a:r>
            <a:endParaRPr lang="tr-TR" sz="2400" b="1" dirty="0">
              <a:solidFill>
                <a:srgbClr val="FF0000"/>
              </a:solidFill>
            </a:endParaRPr>
          </a:p>
        </p:txBody>
      </p:sp>
      <p:sp>
        <p:nvSpPr>
          <p:cNvPr id="5" name="4 Metin kutusu"/>
          <p:cNvSpPr txBox="1"/>
          <p:nvPr/>
        </p:nvSpPr>
        <p:spPr>
          <a:xfrm>
            <a:off x="1153575" y="4374037"/>
            <a:ext cx="7169810" cy="424732"/>
          </a:xfrm>
          <a:prstGeom prst="rect">
            <a:avLst/>
          </a:prstGeom>
        </p:spPr>
        <p:txBody>
          <a:bodyPr vert="horz" lIns="91440" tIns="45720" rIns="91440" bIns="45720" rtlCol="0" anchor="ctr">
            <a:noAutofit/>
          </a:bodyPr>
          <a:lstStyle>
            <a:lvl1pPr algn="r">
              <a:lnSpc>
                <a:spcPct val="90000"/>
              </a:lnSpc>
              <a:spcBef>
                <a:spcPct val="0"/>
              </a:spcBef>
              <a:buNone/>
              <a:defRPr sz="2400" b="1" i="0" u="none">
                <a:solidFill>
                  <a:srgbClr val="FF0000"/>
                </a:solidFill>
                <a:latin typeface="+mj-lt"/>
                <a:ea typeface="+mj-ea"/>
                <a:cs typeface="+mj-cs"/>
              </a:defRPr>
            </a:lvl1pPr>
          </a:lstStyle>
          <a:p>
            <a:pPr algn="ctr"/>
            <a:r>
              <a:rPr lang="tr-TR" sz="2500" dirty="0"/>
              <a:t>CO Zehirlenmeleri: Mimari Projelerin Önemi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- 6</a:t>
            </a:r>
            <a:endParaRPr lang="tr-TR" sz="3600" b="1" dirty="0">
              <a:solidFill>
                <a:srgbClr val="FF0000"/>
              </a:solidFill>
            </a:endParaRPr>
          </a:p>
        </p:txBody>
      </p:sp>
      <p:sp>
        <p:nvSpPr>
          <p:cNvPr id="6" name="4 İçerik Yer Tutucusu"/>
          <p:cNvSpPr txBox="1">
            <a:spLocks/>
          </p:cNvSpPr>
          <p:nvPr/>
        </p:nvSpPr>
        <p:spPr>
          <a:xfrm>
            <a:off x="523142" y="2810357"/>
            <a:ext cx="8421565" cy="2175669"/>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smtClean="0"/>
              <a:t>MADDE </a:t>
            </a:r>
            <a:r>
              <a:rPr lang="es-ES" dirty="0"/>
              <a:t>1</a:t>
            </a:r>
            <a:r>
              <a:rPr lang="tr-TR" dirty="0" smtClean="0"/>
              <a:t>0 </a:t>
            </a:r>
            <a:r>
              <a:rPr lang="es-ES" dirty="0" smtClean="0"/>
              <a:t>– </a:t>
            </a:r>
            <a:r>
              <a:rPr lang="es-ES" dirty="0"/>
              <a:t>(</a:t>
            </a:r>
            <a:r>
              <a:rPr lang="tr-TR" dirty="0"/>
              <a:t>7</a:t>
            </a:r>
            <a:r>
              <a:rPr lang="es-ES" dirty="0"/>
              <a:t>) </a:t>
            </a:r>
            <a:r>
              <a:rPr lang="es-ES" b="0" dirty="0"/>
              <a:t>Şantiye şefi,  inşaat ve tesisat işlerinde yetki belgeli usta çalıştırılmasından sorumludur</a:t>
            </a:r>
            <a:r>
              <a:rPr lang="es-ES" b="0" dirty="0" smtClean="0"/>
              <a:t>.</a:t>
            </a:r>
            <a:endParaRPr lang="tr-TR" b="0" dirty="0" smtClean="0"/>
          </a:p>
          <a:p>
            <a:r>
              <a:rPr lang="tr-TR" dirty="0"/>
              <a:t>MADDE 11 – (1)</a:t>
            </a:r>
            <a:r>
              <a:rPr lang="tr-TR" b="0" dirty="0"/>
              <a:t> İnşaat ve tesisat işlerinde yetki belgeli usta çalıştırılması zorunludur.</a:t>
            </a:r>
          </a:p>
        </p:txBody>
      </p:sp>
      <p:sp>
        <p:nvSpPr>
          <p:cNvPr id="7" name="4 İçerik Yer Tutucusu"/>
          <p:cNvSpPr txBox="1">
            <a:spLocks/>
          </p:cNvSpPr>
          <p:nvPr/>
        </p:nvSpPr>
        <p:spPr>
          <a:xfrm>
            <a:off x="745877" y="1274644"/>
            <a:ext cx="7940922" cy="870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pPr>
            <a:r>
              <a:rPr lang="tr-TR" sz="2500" b="1" dirty="0">
                <a:solidFill>
                  <a:srgbClr val="0000FF"/>
                </a:solidFill>
              </a:rPr>
              <a:t>Yapı Müteahhitlerinin Kayıtları ile Şantiye Şefleri ve Yetki Belgeli Ustalar Hakkında Yönetmelik </a:t>
            </a:r>
            <a:r>
              <a:rPr lang="tr-TR" sz="2500" b="1" dirty="0" smtClean="0">
                <a:solidFill>
                  <a:srgbClr val="0000FF"/>
                </a:solidFill>
              </a:rPr>
              <a:t>(</a:t>
            </a:r>
            <a:r>
              <a:rPr lang="tr-TR" sz="2500" b="1" dirty="0">
                <a:solidFill>
                  <a:srgbClr val="0000FF"/>
                </a:solidFill>
              </a:rPr>
              <a:t>16.12.2010 – 27787)</a:t>
            </a:r>
          </a:p>
        </p:txBody>
      </p:sp>
    </p:spTree>
    <p:extLst>
      <p:ext uri="{BB962C8B-B14F-4D97-AF65-F5344CB8AC3E}">
        <p14:creationId xmlns:p14="http://schemas.microsoft.com/office/powerpoint/2010/main" val="96627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Nedir?</a:t>
            </a:r>
            <a:endParaRPr lang="tr-TR" sz="3600" b="1" dirty="0">
              <a:solidFill>
                <a:srgbClr val="FF0000"/>
              </a:solidFill>
            </a:endParaRPr>
          </a:p>
        </p:txBody>
      </p:sp>
      <p:sp>
        <p:nvSpPr>
          <p:cNvPr id="6" name="4 İçerik Yer Tutucusu"/>
          <p:cNvSpPr txBox="1">
            <a:spLocks/>
          </p:cNvSpPr>
          <p:nvPr/>
        </p:nvSpPr>
        <p:spPr>
          <a:xfrm>
            <a:off x="515815" y="1259007"/>
            <a:ext cx="7760678" cy="4351338"/>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tr-TR" sz="2800" dirty="0" smtClean="0"/>
              <a:t>Yapılarda; </a:t>
            </a:r>
            <a:r>
              <a:rPr lang="tr-TR" sz="2800" dirty="0"/>
              <a:t>kirli havayı dışarı atmak, binaya temiz hava temin etmek, çöplerin atılması veya su, ısı ve enerji hatlarının </a:t>
            </a:r>
            <a:r>
              <a:rPr lang="tr-TR" sz="2800" dirty="0" smtClean="0"/>
              <a:t>döşenmesi gibi çeşitli hizmetleri </a:t>
            </a:r>
            <a:r>
              <a:rPr lang="tr-TR" sz="2800" dirty="0"/>
              <a:t>karşılamak amacıyla inşa </a:t>
            </a:r>
            <a:r>
              <a:rPr lang="tr-TR" sz="2800" dirty="0" smtClean="0"/>
              <a:t>edilen dik</a:t>
            </a:r>
            <a:r>
              <a:rPr lang="tr-TR" sz="2800" dirty="0"/>
              <a:t>, yatay ve eğik kanallara </a:t>
            </a:r>
            <a:r>
              <a:rPr lang="tr-TR" sz="2800" dirty="0">
                <a:solidFill>
                  <a:srgbClr val="0000FF"/>
                </a:solidFill>
              </a:rPr>
              <a:t>baca</a:t>
            </a:r>
            <a:r>
              <a:rPr lang="tr-TR" sz="2800" dirty="0"/>
              <a:t> adı verilir.</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14500" y="3670300"/>
            <a:ext cx="5576048" cy="2330824"/>
          </a:xfrm>
          <a:prstGeom prst="rect">
            <a:avLst/>
          </a:prstGeom>
          <a:noFill/>
        </p:spPr>
      </p:pic>
    </p:spTree>
    <p:extLst>
      <p:ext uri="{BB962C8B-B14F-4D97-AF65-F5344CB8AC3E}">
        <p14:creationId xmlns:p14="http://schemas.microsoft.com/office/powerpoint/2010/main" val="168269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Elemanları - 1</a:t>
            </a:r>
            <a:endParaRPr lang="tr-TR" sz="3600" b="1" dirty="0">
              <a:solidFill>
                <a:srgbClr val="FF0000"/>
              </a:solidFill>
            </a:endParaRPr>
          </a:p>
        </p:txBody>
      </p:sp>
      <p:sp>
        <p:nvSpPr>
          <p:cNvPr id="6" name="4 İçerik Yer Tutucusu"/>
          <p:cNvSpPr txBox="1">
            <a:spLocks/>
          </p:cNvSpPr>
          <p:nvPr/>
        </p:nvSpPr>
        <p:spPr>
          <a:xfrm>
            <a:off x="316524" y="1450483"/>
            <a:ext cx="4220308" cy="5231669"/>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600"/>
              </a:spcBef>
              <a:buFont typeface="Wingdings" pitchFamily="2" charset="2"/>
              <a:buChar char="Ø"/>
            </a:pPr>
            <a:r>
              <a:rPr lang="tr-TR" dirty="0">
                <a:solidFill>
                  <a:srgbClr val="0000FF"/>
                </a:solidFill>
              </a:rPr>
              <a:t>Baca ağzı:</a:t>
            </a:r>
            <a:r>
              <a:rPr lang="tr-TR" dirty="0"/>
              <a:t> </a:t>
            </a:r>
            <a:r>
              <a:rPr lang="tr-TR" b="0" dirty="0"/>
              <a:t>Bacaların tepesinde, dumanın ve gazın çıkmasına yarayan </a:t>
            </a:r>
            <a:r>
              <a:rPr lang="tr-TR" b="0" dirty="0" smtClean="0"/>
              <a:t>deliktir.</a:t>
            </a:r>
            <a:endParaRPr lang="tr-TR" b="0" dirty="0"/>
          </a:p>
          <a:p>
            <a:pPr algn="l">
              <a:spcBef>
                <a:spcPts val="600"/>
              </a:spcBef>
              <a:buFont typeface="Wingdings" pitchFamily="2" charset="2"/>
              <a:buChar char="Ø"/>
            </a:pPr>
            <a:r>
              <a:rPr lang="tr-TR" dirty="0">
                <a:solidFill>
                  <a:srgbClr val="0000FF"/>
                </a:solidFill>
              </a:rPr>
              <a:t>Baca cidarı</a:t>
            </a:r>
            <a:r>
              <a:rPr lang="tr-TR" dirty="0" smtClean="0">
                <a:solidFill>
                  <a:srgbClr val="0000FF"/>
                </a:solidFill>
              </a:rPr>
              <a:t>:</a:t>
            </a:r>
            <a:r>
              <a:rPr lang="tr-TR" dirty="0" smtClean="0"/>
              <a:t> </a:t>
            </a:r>
            <a:r>
              <a:rPr lang="tr-TR" b="0" dirty="0" smtClean="0"/>
              <a:t>Bacanın </a:t>
            </a:r>
            <a:r>
              <a:rPr lang="tr-TR" b="0" dirty="0"/>
              <a:t>ve baca grubunun dış duvarlarıdır.</a:t>
            </a:r>
          </a:p>
          <a:p>
            <a:pPr algn="l">
              <a:spcBef>
                <a:spcPts val="600"/>
              </a:spcBef>
              <a:buFont typeface="Wingdings" pitchFamily="2" charset="2"/>
              <a:buChar char="Ø"/>
            </a:pPr>
            <a:r>
              <a:rPr lang="tr-TR" dirty="0">
                <a:solidFill>
                  <a:srgbClr val="0000FF"/>
                </a:solidFill>
              </a:rPr>
              <a:t>Baca başı (kaşı):</a:t>
            </a:r>
            <a:r>
              <a:rPr lang="tr-TR" dirty="0"/>
              <a:t> </a:t>
            </a:r>
            <a:r>
              <a:rPr lang="tr-TR" b="0" dirty="0"/>
              <a:t>Bacanın çatı üstündeki bölümüdür.</a:t>
            </a:r>
          </a:p>
          <a:p>
            <a:pPr algn="l">
              <a:spcBef>
                <a:spcPts val="600"/>
              </a:spcBef>
              <a:buFont typeface="Wingdings" pitchFamily="2" charset="2"/>
              <a:buChar char="Ø"/>
            </a:pPr>
            <a:r>
              <a:rPr lang="tr-TR" dirty="0" smtClean="0">
                <a:solidFill>
                  <a:srgbClr val="0000FF"/>
                </a:solidFill>
              </a:rPr>
              <a:t>Baca kaidesi (temeli):</a:t>
            </a:r>
            <a:r>
              <a:rPr lang="tr-TR" dirty="0" smtClean="0"/>
              <a:t> </a:t>
            </a:r>
            <a:r>
              <a:rPr lang="tr-TR" b="0" dirty="0" smtClean="0"/>
              <a:t>Bacanın </a:t>
            </a:r>
            <a:r>
              <a:rPr lang="tr-TR" b="0" dirty="0"/>
              <a:t>yapıldığı malzemenin </a:t>
            </a:r>
            <a:r>
              <a:rPr lang="tr-TR" b="0" dirty="0" smtClean="0"/>
              <a:t>dışında (</a:t>
            </a:r>
            <a:r>
              <a:rPr lang="tr-TR" b="0" dirty="0"/>
              <a:t>betonarme vb.) başka malzemelerle inşa edilen bacanın oturtulduğu en alt bölümdür. </a:t>
            </a:r>
          </a:p>
          <a:p>
            <a:pPr algn="l">
              <a:spcBef>
                <a:spcPts val="600"/>
              </a:spcBef>
              <a:buFont typeface="Wingdings" pitchFamily="2" charset="2"/>
              <a:buChar char="Ø"/>
            </a:pPr>
            <a:endParaRPr lang="tr-TR" b="0" dirty="0"/>
          </a:p>
        </p:txBody>
      </p:sp>
      <p:pic>
        <p:nvPicPr>
          <p:cNvPr id="5" name="Picture 6" descr="C:\Documents and Settings\özlmçrpn\Desktop\baca resmleriii\baca şapkası\images (13).jpg"/>
          <p:cNvPicPr>
            <a:picLocks noChangeAspect="1" noChangeArrowheads="1"/>
          </p:cNvPicPr>
          <p:nvPr/>
        </p:nvPicPr>
        <p:blipFill>
          <a:blip r:embed="rId2"/>
          <a:srcRect/>
          <a:stretch>
            <a:fillRect/>
          </a:stretch>
        </p:blipFill>
        <p:spPr bwMode="auto">
          <a:xfrm>
            <a:off x="4893026" y="2987547"/>
            <a:ext cx="2773871" cy="2060590"/>
          </a:xfrm>
          <a:prstGeom prst="rect">
            <a:avLst/>
          </a:prstGeom>
          <a:noFill/>
        </p:spPr>
      </p:pic>
      <p:sp>
        <p:nvSpPr>
          <p:cNvPr id="3" name="Metin kutusu 2"/>
          <p:cNvSpPr txBox="1"/>
          <p:nvPr/>
        </p:nvSpPr>
        <p:spPr>
          <a:xfrm>
            <a:off x="8149015" y="3560641"/>
            <a:ext cx="540000" cy="504000"/>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ağzı</a:t>
            </a:r>
          </a:p>
        </p:txBody>
      </p:sp>
      <p:sp>
        <p:nvSpPr>
          <p:cNvPr id="7" name="Metin kutusu 6"/>
          <p:cNvSpPr txBox="1"/>
          <p:nvPr/>
        </p:nvSpPr>
        <p:spPr>
          <a:xfrm>
            <a:off x="8077203" y="4180621"/>
            <a:ext cx="633044" cy="497178"/>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cidarı</a:t>
            </a:r>
          </a:p>
        </p:txBody>
      </p:sp>
      <p:cxnSp>
        <p:nvCxnSpPr>
          <p:cNvPr id="11" name="Düz Ok Bağlayıcısı 10"/>
          <p:cNvCxnSpPr/>
          <p:nvPr/>
        </p:nvCxnSpPr>
        <p:spPr>
          <a:xfrm flipH="1" flipV="1">
            <a:off x="7010400" y="4424721"/>
            <a:ext cx="108000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flipV="1">
            <a:off x="7010400" y="3812641"/>
            <a:ext cx="1138615" cy="51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6326853" y="1567718"/>
            <a:ext cx="540000" cy="497178"/>
          </a:xfrm>
          <a:prstGeom prst="rect">
            <a:avLst/>
          </a:prstGeom>
          <a:noFill/>
          <a:ln w="22225">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kaşı</a:t>
            </a:r>
            <a:endParaRPr lang="tr-TR" dirty="0"/>
          </a:p>
        </p:txBody>
      </p:sp>
      <p:sp>
        <p:nvSpPr>
          <p:cNvPr id="15" name="Oval 14"/>
          <p:cNvSpPr/>
          <p:nvPr/>
        </p:nvSpPr>
        <p:spPr>
          <a:xfrm>
            <a:off x="5849816" y="2602523"/>
            <a:ext cx="1606062" cy="284870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p:cNvCxnSpPr>
            <a:stCxn id="14" idx="2"/>
          </p:cNvCxnSpPr>
          <p:nvPr/>
        </p:nvCxnSpPr>
        <p:spPr>
          <a:xfrm>
            <a:off x="6596853" y="2064896"/>
            <a:ext cx="0" cy="5376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35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Elemanları - 2</a:t>
            </a:r>
            <a:endParaRPr lang="tr-TR" sz="3600" b="1" dirty="0">
              <a:solidFill>
                <a:srgbClr val="FF0000"/>
              </a:solidFill>
            </a:endParaRPr>
          </a:p>
        </p:txBody>
      </p:sp>
      <p:sp>
        <p:nvSpPr>
          <p:cNvPr id="6" name="4 İçerik Yer Tutucusu"/>
          <p:cNvSpPr txBox="1">
            <a:spLocks/>
          </p:cNvSpPr>
          <p:nvPr/>
        </p:nvSpPr>
        <p:spPr>
          <a:xfrm>
            <a:off x="316523" y="1309808"/>
            <a:ext cx="3903786" cy="4962038"/>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600"/>
              </a:spcBef>
              <a:buFont typeface="Wingdings" pitchFamily="2" charset="2"/>
              <a:buChar char="Ø"/>
            </a:pPr>
            <a:r>
              <a:rPr lang="tr-TR" dirty="0">
                <a:solidFill>
                  <a:srgbClr val="0000FF"/>
                </a:solidFill>
              </a:rPr>
              <a:t>Baca şapkası: </a:t>
            </a:r>
            <a:r>
              <a:rPr lang="tr-TR" b="0" dirty="0"/>
              <a:t>Bacaya yağmur, kar veya rüzgâr girmemesi için baca külahının üzerine yerleştirilen </a:t>
            </a:r>
            <a:r>
              <a:rPr lang="tr-TR" b="0" dirty="0" smtClean="0"/>
              <a:t>kapaktır.</a:t>
            </a:r>
            <a:endParaRPr lang="tr-TR" b="0" dirty="0"/>
          </a:p>
          <a:p>
            <a:pPr algn="l">
              <a:spcBef>
                <a:spcPts val="600"/>
              </a:spcBef>
              <a:buFont typeface="Wingdings" pitchFamily="2" charset="2"/>
              <a:buChar char="Ø"/>
            </a:pPr>
            <a:r>
              <a:rPr lang="tr-TR" dirty="0">
                <a:solidFill>
                  <a:srgbClr val="0000FF"/>
                </a:solidFill>
              </a:rPr>
              <a:t>Baca fırıldağı: </a:t>
            </a:r>
            <a:r>
              <a:rPr lang="tr-TR" b="0" dirty="0"/>
              <a:t>Bacaların tepesinde rüzgara göre yön değiştiren ve dumanın baca deliğinden geri dönmesini engelleyen araçtır.</a:t>
            </a:r>
          </a:p>
          <a:p>
            <a:pPr algn="l">
              <a:spcBef>
                <a:spcPts val="600"/>
              </a:spcBef>
              <a:buFont typeface="Wingdings" pitchFamily="2" charset="2"/>
              <a:buChar char="Ø"/>
            </a:pPr>
            <a:r>
              <a:rPr lang="tr-TR" dirty="0" smtClean="0">
                <a:solidFill>
                  <a:srgbClr val="0000FF"/>
                </a:solidFill>
              </a:rPr>
              <a:t>Baca </a:t>
            </a:r>
            <a:r>
              <a:rPr lang="tr-TR" dirty="0">
                <a:solidFill>
                  <a:srgbClr val="0000FF"/>
                </a:solidFill>
              </a:rPr>
              <a:t>deliği: </a:t>
            </a:r>
            <a:r>
              <a:rPr lang="tr-TR" b="0" dirty="0"/>
              <a:t>Ocak bacalarının içinde dumanın geçmesi için aşağıdan yukarıya bırakılan </a:t>
            </a:r>
            <a:r>
              <a:rPr lang="tr-TR" b="0" dirty="0" smtClean="0"/>
              <a:t>boşluktur.</a:t>
            </a:r>
            <a:endParaRPr lang="tr-TR" b="0" dirty="0"/>
          </a:p>
        </p:txBody>
      </p:sp>
      <p:pic>
        <p:nvPicPr>
          <p:cNvPr id="4" name="Picture 5" descr="C:\Documents and Settings\özlmçrpn\Desktop\baca resmleriii\baca şapkası\images.jpg"/>
          <p:cNvPicPr>
            <a:picLocks noChangeAspect="1" noChangeArrowheads="1"/>
          </p:cNvPicPr>
          <p:nvPr/>
        </p:nvPicPr>
        <p:blipFill rotWithShape="1">
          <a:blip r:embed="rId2"/>
          <a:srcRect t="170" b="737"/>
          <a:stretch/>
        </p:blipFill>
        <p:spPr bwMode="auto">
          <a:xfrm>
            <a:off x="6333367" y="1157409"/>
            <a:ext cx="2466975" cy="1840523"/>
          </a:xfrm>
          <a:prstGeom prst="rect">
            <a:avLst/>
          </a:prstGeom>
          <a:noFill/>
        </p:spPr>
      </p:pic>
      <p:pic>
        <p:nvPicPr>
          <p:cNvPr id="5" name="Picture 4" descr="C:\Documents and Settings\özlmçrpn\Desktop\baca resmleriii\baca şapkası\images (4).jpg"/>
          <p:cNvPicPr>
            <a:picLocks noChangeAspect="1" noChangeArrowheads="1"/>
          </p:cNvPicPr>
          <p:nvPr/>
        </p:nvPicPr>
        <p:blipFill>
          <a:blip r:embed="rId3"/>
          <a:srcRect/>
          <a:stretch>
            <a:fillRect/>
          </a:stretch>
        </p:blipFill>
        <p:spPr bwMode="auto">
          <a:xfrm>
            <a:off x="4314067" y="2648931"/>
            <a:ext cx="2019300" cy="2143116"/>
          </a:xfrm>
          <a:prstGeom prst="rect">
            <a:avLst/>
          </a:prstGeom>
          <a:noFill/>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169" y="4477831"/>
            <a:ext cx="2287039" cy="1715539"/>
          </a:xfrm>
          <a:prstGeom prst="rect">
            <a:avLst/>
          </a:prstGeom>
        </p:spPr>
      </p:pic>
      <p:sp>
        <p:nvSpPr>
          <p:cNvPr id="7" name="Metin kutusu 6"/>
          <p:cNvSpPr txBox="1"/>
          <p:nvPr/>
        </p:nvSpPr>
        <p:spPr>
          <a:xfrm>
            <a:off x="7061688" y="3313770"/>
            <a:ext cx="827944" cy="488201"/>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fırıldağı</a:t>
            </a:r>
            <a:endParaRPr lang="tr-TR" dirty="0"/>
          </a:p>
        </p:txBody>
      </p:sp>
      <p:cxnSp>
        <p:nvCxnSpPr>
          <p:cNvPr id="8" name="Düz Ok Bağlayıcısı 7"/>
          <p:cNvCxnSpPr/>
          <p:nvPr/>
        </p:nvCxnSpPr>
        <p:spPr>
          <a:xfrm flipH="1" flipV="1">
            <a:off x="5923073" y="3565770"/>
            <a:ext cx="1138615" cy="51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4728796" y="5335600"/>
            <a:ext cx="687266" cy="497178"/>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deliği</a:t>
            </a:r>
            <a:endParaRPr lang="tr-TR" dirty="0"/>
          </a:p>
        </p:txBody>
      </p:sp>
      <p:cxnSp>
        <p:nvCxnSpPr>
          <p:cNvPr id="11" name="Düz Ok Bağlayıcısı 10"/>
          <p:cNvCxnSpPr>
            <a:stCxn id="10" idx="3"/>
          </p:cNvCxnSpPr>
          <p:nvPr/>
        </p:nvCxnSpPr>
        <p:spPr>
          <a:xfrm>
            <a:off x="5416062" y="5584189"/>
            <a:ext cx="10763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4583722" y="1598624"/>
            <a:ext cx="832339" cy="488201"/>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şapkası</a:t>
            </a:r>
            <a:endParaRPr lang="tr-TR" dirty="0"/>
          </a:p>
        </p:txBody>
      </p:sp>
      <p:cxnSp>
        <p:nvCxnSpPr>
          <p:cNvPr id="13" name="Düz Ok Bağlayıcısı 12"/>
          <p:cNvCxnSpPr>
            <a:stCxn id="12" idx="3"/>
          </p:cNvCxnSpPr>
          <p:nvPr/>
        </p:nvCxnSpPr>
        <p:spPr>
          <a:xfrm>
            <a:off x="5416061" y="1842725"/>
            <a:ext cx="1076319" cy="44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224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Elemanları - 3</a:t>
            </a:r>
            <a:endParaRPr lang="tr-TR" sz="3600" b="1" dirty="0">
              <a:solidFill>
                <a:srgbClr val="FF0000"/>
              </a:solidFill>
            </a:endParaRPr>
          </a:p>
        </p:txBody>
      </p:sp>
      <p:sp>
        <p:nvSpPr>
          <p:cNvPr id="6" name="4 İçerik Yer Tutucusu"/>
          <p:cNvSpPr txBox="1">
            <a:spLocks/>
          </p:cNvSpPr>
          <p:nvPr/>
        </p:nvSpPr>
        <p:spPr>
          <a:xfrm>
            <a:off x="515814" y="1485652"/>
            <a:ext cx="4595448" cy="4809639"/>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buFont typeface="Wingdings" pitchFamily="2" charset="2"/>
              <a:buChar char="Ø"/>
            </a:pPr>
            <a:r>
              <a:rPr lang="tr-TR" dirty="0">
                <a:solidFill>
                  <a:srgbClr val="0000FF"/>
                </a:solidFill>
              </a:rPr>
              <a:t>Baca peteği: </a:t>
            </a:r>
            <a:r>
              <a:rPr lang="tr-TR" b="0" dirty="0"/>
              <a:t>Rüzgarın dumanı aşağıya basmaması ve yağmurun içeri sızmaması için üstü kapalı, çevresi delikli baca deliğidir.</a:t>
            </a:r>
          </a:p>
          <a:p>
            <a:pPr algn="l">
              <a:lnSpc>
                <a:spcPct val="100000"/>
              </a:lnSpc>
              <a:buFont typeface="Wingdings" pitchFamily="2" charset="2"/>
              <a:buChar char="Ø"/>
            </a:pPr>
            <a:r>
              <a:rPr lang="tr-TR" dirty="0" smtClean="0">
                <a:solidFill>
                  <a:srgbClr val="0000FF"/>
                </a:solidFill>
              </a:rPr>
              <a:t>Baca </a:t>
            </a:r>
            <a:r>
              <a:rPr lang="tr-TR" dirty="0">
                <a:solidFill>
                  <a:srgbClr val="0000FF"/>
                </a:solidFill>
              </a:rPr>
              <a:t>gövdesi: </a:t>
            </a:r>
            <a:r>
              <a:rPr lang="tr-TR" b="0" dirty="0"/>
              <a:t>Bacanın çatı dışında kalan </a:t>
            </a:r>
            <a:r>
              <a:rPr lang="tr-TR" b="0" dirty="0" smtClean="0"/>
              <a:t>bölümüdür.</a:t>
            </a:r>
            <a:endParaRPr lang="tr-TR" b="0" dirty="0"/>
          </a:p>
          <a:p>
            <a:pPr algn="l">
              <a:lnSpc>
                <a:spcPct val="100000"/>
              </a:lnSpc>
              <a:buFont typeface="Wingdings" pitchFamily="2" charset="2"/>
              <a:buChar char="Ø"/>
            </a:pPr>
            <a:r>
              <a:rPr lang="tr-TR" dirty="0">
                <a:solidFill>
                  <a:srgbClr val="0000FF"/>
                </a:solidFill>
              </a:rPr>
              <a:t>Baca eteği</a:t>
            </a:r>
            <a:r>
              <a:rPr lang="tr-TR" dirty="0" smtClean="0">
                <a:solidFill>
                  <a:srgbClr val="0000FF"/>
                </a:solidFill>
              </a:rPr>
              <a:t>: </a:t>
            </a:r>
            <a:r>
              <a:rPr lang="tr-TR" b="0" dirty="0" smtClean="0"/>
              <a:t>Bacanın </a:t>
            </a:r>
            <a:r>
              <a:rPr lang="tr-TR" b="0" dirty="0"/>
              <a:t>çatı ile </a:t>
            </a:r>
            <a:r>
              <a:rPr lang="tr-TR" b="0" dirty="0" smtClean="0"/>
              <a:t>birleşen; </a:t>
            </a:r>
            <a:r>
              <a:rPr lang="tr-TR" b="0" dirty="0"/>
              <a:t>yağmur ve kar sularının sızmasını engelleyen </a:t>
            </a:r>
            <a:r>
              <a:rPr lang="tr-TR" b="0" dirty="0" smtClean="0"/>
              <a:t>bölümüdür.</a:t>
            </a:r>
            <a:endParaRPr lang="tr-TR" b="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421" y="1535724"/>
            <a:ext cx="1602297" cy="4301195"/>
          </a:xfrm>
          <a:prstGeom prst="rect">
            <a:avLst/>
          </a:prstGeom>
        </p:spPr>
      </p:pic>
      <p:sp>
        <p:nvSpPr>
          <p:cNvPr id="7" name="Metin kutusu 6"/>
          <p:cNvSpPr txBox="1"/>
          <p:nvPr/>
        </p:nvSpPr>
        <p:spPr>
          <a:xfrm>
            <a:off x="8175382" y="4661924"/>
            <a:ext cx="628648" cy="497178"/>
          </a:xfrm>
          <a:prstGeom prst="rect">
            <a:avLst/>
          </a:prstGeom>
          <a:noFill/>
          <a:ln w="25400">
            <a:solidFill>
              <a:srgbClr val="0000FF"/>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eteği</a:t>
            </a:r>
            <a:endParaRPr lang="tr-TR" dirty="0"/>
          </a:p>
        </p:txBody>
      </p:sp>
      <p:cxnSp>
        <p:nvCxnSpPr>
          <p:cNvPr id="8" name="Düz Ok Bağlayıcısı 7"/>
          <p:cNvCxnSpPr/>
          <p:nvPr/>
        </p:nvCxnSpPr>
        <p:spPr>
          <a:xfrm flipH="1" flipV="1">
            <a:off x="7224335" y="4913924"/>
            <a:ext cx="936000" cy="512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8083795" y="1531865"/>
            <a:ext cx="720235" cy="488201"/>
          </a:xfrm>
          <a:prstGeom prst="rect">
            <a:avLst/>
          </a:prstGeom>
          <a:noFill/>
          <a:ln w="25400">
            <a:solidFill>
              <a:srgbClr val="0000FF"/>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peteği</a:t>
            </a:r>
            <a:endParaRPr lang="tr-TR" dirty="0"/>
          </a:p>
        </p:txBody>
      </p:sp>
      <p:cxnSp>
        <p:nvCxnSpPr>
          <p:cNvPr id="11" name="Düz Ok Bağlayıcısı 10"/>
          <p:cNvCxnSpPr/>
          <p:nvPr/>
        </p:nvCxnSpPr>
        <p:spPr>
          <a:xfrm flipH="1" flipV="1">
            <a:off x="7214809" y="1783865"/>
            <a:ext cx="864000" cy="512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4747847" y="3442220"/>
            <a:ext cx="855781" cy="488201"/>
          </a:xfrm>
          <a:prstGeom prst="rect">
            <a:avLst/>
          </a:prstGeom>
          <a:noFill/>
          <a:ln w="25400">
            <a:solidFill>
              <a:srgbClr val="0000FF"/>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gövdesi</a:t>
            </a:r>
            <a:endParaRPr lang="tr-TR" dirty="0"/>
          </a:p>
        </p:txBody>
      </p:sp>
      <p:cxnSp>
        <p:nvCxnSpPr>
          <p:cNvPr id="5" name="Düz Ok Bağlayıcısı 4"/>
          <p:cNvCxnSpPr/>
          <p:nvPr/>
        </p:nvCxnSpPr>
        <p:spPr>
          <a:xfrm flipV="1">
            <a:off x="5603628" y="3686320"/>
            <a:ext cx="864000" cy="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60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Başlık"/>
          <p:cNvSpPr>
            <a:spLocks noGrp="1"/>
          </p:cNvSpPr>
          <p:nvPr>
            <p:ph type="title"/>
          </p:nvPr>
        </p:nvSpPr>
        <p:spPr>
          <a:xfrm>
            <a:off x="515814" y="502626"/>
            <a:ext cx="7886700" cy="854074"/>
          </a:xfrm>
        </p:spPr>
        <p:txBody>
          <a:bodyPr>
            <a:normAutofit/>
          </a:bodyPr>
          <a:lstStyle/>
          <a:p>
            <a:r>
              <a:rPr lang="tr-TR" sz="3600" b="1" dirty="0" smtClean="0">
                <a:solidFill>
                  <a:srgbClr val="FF0000"/>
                </a:solidFill>
              </a:rPr>
              <a:t>Baca Malzemeleri - 1</a:t>
            </a:r>
            <a:endParaRPr lang="tr-TR" sz="3600" b="1" dirty="0">
              <a:solidFill>
                <a:srgbClr val="FF0000"/>
              </a:solidFill>
            </a:endParaRPr>
          </a:p>
        </p:txBody>
      </p:sp>
      <p:sp>
        <p:nvSpPr>
          <p:cNvPr id="14" name="4 İçerik Yer Tutucusu"/>
          <p:cNvSpPr txBox="1">
            <a:spLocks/>
          </p:cNvSpPr>
          <p:nvPr/>
        </p:nvSpPr>
        <p:spPr>
          <a:xfrm>
            <a:off x="440849" y="5827100"/>
            <a:ext cx="1540352"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Tuğla baca</a:t>
            </a: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293" y="1547200"/>
            <a:ext cx="1404938" cy="1195388"/>
          </a:xfrm>
          <a:prstGeom prst="rect">
            <a:avLst/>
          </a:prstGeom>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993" y="2867036"/>
            <a:ext cx="2054906" cy="2739875"/>
          </a:xfrm>
          <a:prstGeom prst="rect">
            <a:avLst/>
          </a:prstGeom>
        </p:spPr>
      </p:pic>
      <p:pic>
        <p:nvPicPr>
          <p:cNvPr id="17" name="Picture 6" descr="IMG_00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38" y="3393232"/>
            <a:ext cx="2088573" cy="168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4 İçerik Yer Tutucusu"/>
          <p:cNvSpPr txBox="1">
            <a:spLocks/>
          </p:cNvSpPr>
          <p:nvPr/>
        </p:nvSpPr>
        <p:spPr>
          <a:xfrm>
            <a:off x="2594869" y="5827100"/>
            <a:ext cx="1697731"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Briket baca</a:t>
            </a:r>
          </a:p>
        </p:txBody>
      </p:sp>
      <p:sp>
        <p:nvSpPr>
          <p:cNvPr id="19" name="4 İçerik Yer Tutucusu"/>
          <p:cNvSpPr txBox="1">
            <a:spLocks/>
          </p:cNvSpPr>
          <p:nvPr/>
        </p:nvSpPr>
        <p:spPr>
          <a:xfrm>
            <a:off x="4982469" y="5827100"/>
            <a:ext cx="1697731"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Çelik baca</a:t>
            </a:r>
          </a:p>
        </p:txBody>
      </p:sp>
      <p:sp>
        <p:nvSpPr>
          <p:cNvPr id="20" name="4 İçerik Yer Tutucusu"/>
          <p:cNvSpPr txBox="1">
            <a:spLocks/>
          </p:cNvSpPr>
          <p:nvPr/>
        </p:nvSpPr>
        <p:spPr>
          <a:xfrm>
            <a:off x="7014469" y="5827100"/>
            <a:ext cx="2053331"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Seramik baca</a:t>
            </a:r>
          </a:p>
        </p:txBody>
      </p:sp>
      <p:pic>
        <p:nvPicPr>
          <p:cNvPr id="2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79" b="7410"/>
          <a:stretch/>
        </p:blipFill>
        <p:spPr bwMode="auto">
          <a:xfrm>
            <a:off x="6931026" y="393701"/>
            <a:ext cx="2004060" cy="539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Resim 21" descr="Yuvarlak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280" y="1658166"/>
            <a:ext cx="1786890" cy="973455"/>
          </a:xfrm>
          <a:prstGeom prst="rect">
            <a:avLst/>
          </a:prstGeom>
          <a:noFill/>
          <a:ln>
            <a:noFill/>
          </a:ln>
        </p:spPr>
      </p:pic>
      <p:pic>
        <p:nvPicPr>
          <p:cNvPr id="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5180" y="1682611"/>
            <a:ext cx="217932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63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1</a:t>
            </a:r>
          </a:p>
        </p:txBody>
      </p:sp>
      <p:sp>
        <p:nvSpPr>
          <p:cNvPr id="7" name="4 İçerik Yer Tutucusu"/>
          <p:cNvSpPr txBox="1">
            <a:spLocks/>
          </p:cNvSpPr>
          <p:nvPr/>
        </p:nvSpPr>
        <p:spPr>
          <a:xfrm>
            <a:off x="515814" y="1626329"/>
            <a:ext cx="8241324" cy="4351338"/>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nSpc>
                <a:spcPct val="150000"/>
              </a:lnSpc>
              <a:buFont typeface="Wingdings" pitchFamily="2" charset="2"/>
              <a:buChar char="Ø"/>
            </a:pPr>
            <a:r>
              <a:rPr lang="tr-TR" sz="2800" b="1" dirty="0" smtClean="0">
                <a:solidFill>
                  <a:srgbClr val="0000FF"/>
                </a:solidFill>
              </a:rPr>
              <a:t>Duman - Ateş </a:t>
            </a:r>
            <a:r>
              <a:rPr lang="tr-TR" sz="2800" b="1" dirty="0">
                <a:solidFill>
                  <a:srgbClr val="0000FF"/>
                </a:solidFill>
              </a:rPr>
              <a:t>Bacaları</a:t>
            </a:r>
          </a:p>
          <a:p>
            <a:pPr marL="457200" lvl="1" indent="-457200">
              <a:lnSpc>
                <a:spcPct val="150000"/>
              </a:lnSpc>
              <a:buFont typeface="Wingdings" pitchFamily="2" charset="2"/>
              <a:buChar char="Ø"/>
            </a:pPr>
            <a:r>
              <a:rPr lang="tr-TR" sz="2800" b="1" dirty="0">
                <a:solidFill>
                  <a:srgbClr val="0000FF"/>
                </a:solidFill>
              </a:rPr>
              <a:t>Havalandırma bacaları ve ışıklık</a:t>
            </a:r>
          </a:p>
          <a:p>
            <a:pPr marL="457200" lvl="1" indent="-457200">
              <a:lnSpc>
                <a:spcPct val="150000"/>
              </a:lnSpc>
              <a:buFont typeface="Wingdings" pitchFamily="2" charset="2"/>
              <a:buChar char="Ø"/>
            </a:pPr>
            <a:r>
              <a:rPr lang="tr-TR" sz="2800" b="1" dirty="0"/>
              <a:t>Çöp Bacaları</a:t>
            </a:r>
          </a:p>
          <a:p>
            <a:pPr marL="457200" lvl="1" indent="-457200">
              <a:lnSpc>
                <a:spcPct val="150000"/>
              </a:lnSpc>
              <a:buFont typeface="Wingdings" pitchFamily="2" charset="2"/>
              <a:buChar char="Ø"/>
            </a:pPr>
            <a:r>
              <a:rPr lang="tr-TR" sz="2800" b="1" dirty="0"/>
              <a:t>Tesisat Bacaları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- 2</a:t>
            </a:r>
            <a:endParaRPr lang="tr-TR" sz="3600" b="1" dirty="0">
              <a:solidFill>
                <a:srgbClr val="FF0000"/>
              </a:solidFill>
            </a:endParaRP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Duman - Ateş Bacaları</a:t>
            </a:r>
            <a:r>
              <a:rPr lang="tr-TR" sz="2600" b="1" dirty="0">
                <a:solidFill>
                  <a:srgbClr val="0000FF"/>
                </a:solidFill>
              </a:rPr>
              <a:t>: </a:t>
            </a:r>
            <a:endParaRPr lang="tr-TR" sz="2600" b="1" dirty="0" smtClean="0">
              <a:solidFill>
                <a:srgbClr val="0000FF"/>
              </a:solidFill>
            </a:endParaRPr>
          </a:p>
          <a:p>
            <a:pPr marL="0" lvl="1" indent="0" algn="just">
              <a:lnSpc>
                <a:spcPct val="100000"/>
              </a:lnSpc>
              <a:buNone/>
            </a:pPr>
            <a:r>
              <a:rPr lang="tr-TR" sz="2600" dirty="0" smtClean="0"/>
              <a:t>Yapılarda </a:t>
            </a:r>
            <a:r>
              <a:rPr lang="tr-TR" sz="2600" dirty="0"/>
              <a:t>ateş kaynaklarından çıkan gazların çatı üstünden havaya atılması için bina içinde veya binaya bitişik olarak düzenlenen kanallardır. Şekilleri </a:t>
            </a:r>
            <a:r>
              <a:rPr lang="tr-TR" sz="2600" dirty="0" smtClean="0"/>
              <a:t>silindir, kare veya </a:t>
            </a:r>
            <a:r>
              <a:rPr lang="tr-TR" sz="2600" dirty="0"/>
              <a:t>dikdörtgen prizması şeklinde olabilir.</a:t>
            </a:r>
          </a:p>
        </p:txBody>
      </p:sp>
      <p:pic>
        <p:nvPicPr>
          <p:cNvPr id="9" name="Resim 8" descr="Yuvarlak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6" y="4056188"/>
            <a:ext cx="2552700" cy="1390650"/>
          </a:xfrm>
          <a:prstGeom prst="rect">
            <a:avLst/>
          </a:prstGeom>
          <a:noFill/>
          <a:ln>
            <a:noFill/>
          </a:ln>
        </p:spPr>
      </p:pic>
      <p:pic>
        <p:nvPicPr>
          <p:cNvPr id="10" name="Resim 9" descr="Kare delikli baca tuğlası">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9420" y="4074285"/>
            <a:ext cx="2807970" cy="1372553"/>
          </a:xfrm>
          <a:prstGeom prst="rect">
            <a:avLst/>
          </a:prstGeom>
          <a:noFill/>
          <a:ln>
            <a:noFill/>
          </a:ln>
        </p:spPr>
      </p:pic>
      <p:pic>
        <p:nvPicPr>
          <p:cNvPr id="11" name="Resim 10" descr="Dikdörtgen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9506" y="4067910"/>
            <a:ext cx="2760345" cy="1390174"/>
          </a:xfrm>
          <a:prstGeom prst="rect">
            <a:avLst/>
          </a:prstGeom>
          <a:noFill/>
          <a:ln>
            <a:noFill/>
          </a:ln>
        </p:spPr>
      </p:pic>
    </p:spTree>
    <p:extLst>
      <p:ext uri="{BB962C8B-B14F-4D97-AF65-F5344CB8AC3E}">
        <p14:creationId xmlns:p14="http://schemas.microsoft.com/office/powerpoint/2010/main" val="927186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3</a:t>
            </a: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Duman - Ateş Bacaları</a:t>
            </a:r>
            <a:r>
              <a:rPr lang="tr-TR" sz="2600" b="1" dirty="0">
                <a:solidFill>
                  <a:srgbClr val="0000FF"/>
                </a:solidFill>
              </a:rPr>
              <a:t>: </a:t>
            </a:r>
            <a:endParaRPr lang="tr-TR" sz="2600" b="1" dirty="0" smtClean="0">
              <a:solidFill>
                <a:srgbClr val="0000FF"/>
              </a:solidFill>
            </a:endParaRPr>
          </a:p>
          <a:p>
            <a:pPr marL="0" lvl="1" indent="0" algn="just">
              <a:lnSpc>
                <a:spcPct val="100000"/>
              </a:lnSpc>
              <a:buNone/>
            </a:pPr>
            <a:r>
              <a:rPr lang="tr-TR" sz="2600" dirty="0"/>
              <a:t>Bacaların silindirik olmaları çekişi olumlu yönde etkiler</a:t>
            </a:r>
            <a:r>
              <a:rPr lang="tr-TR" sz="2600" dirty="0" smtClean="0"/>
              <a:t>. </a:t>
            </a:r>
            <a:r>
              <a:rPr lang="tr-TR" sz="2600" dirty="0" smtClean="0"/>
              <a:t>Kare </a:t>
            </a:r>
            <a:r>
              <a:rPr lang="tr-TR" sz="2600" dirty="0"/>
              <a:t>ve dikdörtgen kesitli bacalarda köşeler, baca </a:t>
            </a:r>
            <a:r>
              <a:rPr lang="tr-TR" sz="2600" dirty="0" smtClean="0"/>
              <a:t>gazı hızının düşmesine </a:t>
            </a:r>
            <a:r>
              <a:rPr lang="tr-TR" sz="2600" dirty="0"/>
              <a:t>ve </a:t>
            </a:r>
            <a:r>
              <a:rPr lang="tr-TR" sz="2600" dirty="0" err="1" smtClean="0"/>
              <a:t>yoğuşmasına</a:t>
            </a:r>
            <a:r>
              <a:rPr lang="tr-TR" sz="2600" dirty="0" smtClean="0"/>
              <a:t> neden </a:t>
            </a:r>
            <a:r>
              <a:rPr lang="tr-TR" sz="2600" dirty="0"/>
              <a:t>olur. Bunun için öncelikle silindirik bacalar sonra da kare kesitli veya kare ölçülerine yakın dikdörtgen bacaların yapımı düşünülmelidir.</a:t>
            </a:r>
          </a:p>
        </p:txBody>
      </p:sp>
      <p:pic>
        <p:nvPicPr>
          <p:cNvPr id="11" name="Resim 10" descr="Yuvarlak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6" y="4056188"/>
            <a:ext cx="2552700" cy="1390650"/>
          </a:xfrm>
          <a:prstGeom prst="rect">
            <a:avLst/>
          </a:prstGeom>
          <a:noFill/>
          <a:ln>
            <a:noFill/>
          </a:ln>
        </p:spPr>
      </p:pic>
      <p:pic>
        <p:nvPicPr>
          <p:cNvPr id="12" name="Resim 11" descr="Kare delikli baca tuğlası">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9420" y="4074285"/>
            <a:ext cx="2807970" cy="1372553"/>
          </a:xfrm>
          <a:prstGeom prst="rect">
            <a:avLst/>
          </a:prstGeom>
          <a:noFill/>
          <a:ln>
            <a:noFill/>
          </a:ln>
        </p:spPr>
      </p:pic>
      <p:pic>
        <p:nvPicPr>
          <p:cNvPr id="13" name="Resim 12" descr="Dikdörtgen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9506" y="4067910"/>
            <a:ext cx="2760345" cy="1390174"/>
          </a:xfrm>
          <a:prstGeom prst="rect">
            <a:avLst/>
          </a:prstGeom>
          <a:noFill/>
          <a:ln>
            <a:noFill/>
          </a:ln>
        </p:spPr>
      </p:pic>
    </p:spTree>
    <p:extLst>
      <p:ext uri="{BB962C8B-B14F-4D97-AF65-F5344CB8AC3E}">
        <p14:creationId xmlns:p14="http://schemas.microsoft.com/office/powerpoint/2010/main" val="1111880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- 4</a:t>
            </a:r>
            <a:endParaRPr lang="tr-TR" sz="3600" b="1" dirty="0">
              <a:solidFill>
                <a:srgbClr val="FF0000"/>
              </a:solidFill>
            </a:endParaRP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lvl="1" indent="-269875">
              <a:lnSpc>
                <a:spcPct val="100000"/>
              </a:lnSpc>
              <a:buFont typeface="+mj-lt"/>
              <a:buAutoNum type="arabicPeriod"/>
            </a:pPr>
            <a:r>
              <a:rPr lang="tr-TR" b="1" dirty="0" smtClean="0">
                <a:solidFill>
                  <a:srgbClr val="0000FF"/>
                </a:solidFill>
              </a:rPr>
              <a:t>Adi bacalar:</a:t>
            </a:r>
            <a:r>
              <a:rPr lang="tr-TR" b="1" dirty="0" smtClean="0"/>
              <a:t>   </a:t>
            </a:r>
            <a:r>
              <a:rPr lang="tr-TR" dirty="0" smtClean="0"/>
              <a:t>Tek </a:t>
            </a:r>
            <a:r>
              <a:rPr lang="tr-TR" dirty="0"/>
              <a:t>kolon halinde zeminden çatıya kadar yükselen, birden fazla birimin kullanabileceği şekilde tasarlanmış bacalardır. Eski yapılarda görülen bu baca şekli artık kullanılmamaktadır.</a:t>
            </a:r>
          </a:p>
          <a:p>
            <a:pPr marL="0" lvl="1" indent="0">
              <a:lnSpc>
                <a:spcPct val="100000"/>
              </a:lnSpc>
              <a:buNone/>
            </a:pPr>
            <a:endParaRPr lang="tr-TR" b="1" dirty="0" smtClean="0"/>
          </a:p>
        </p:txBody>
      </p:sp>
      <p:pic>
        <p:nvPicPr>
          <p:cNvPr id="8" name="Picture 4" descr="şekil 1"/>
          <p:cNvPicPr>
            <a:picLocks noChangeAspect="1" noChangeArrowheads="1"/>
          </p:cNvPicPr>
          <p:nvPr/>
        </p:nvPicPr>
        <p:blipFill rotWithShape="1">
          <a:blip r:embed="rId2">
            <a:extLst>
              <a:ext uri="{28A0092B-C50C-407E-A947-70E740481C1C}">
                <a14:useLocalDpi xmlns:a14="http://schemas.microsoft.com/office/drawing/2010/main" val="0"/>
              </a:ext>
            </a:extLst>
          </a:blip>
          <a:srcRect b="2597"/>
          <a:stretch/>
        </p:blipFill>
        <p:spPr bwMode="auto">
          <a:xfrm>
            <a:off x="5037192" y="1899139"/>
            <a:ext cx="2856586" cy="389930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9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smtClean="0">
                <a:solidFill>
                  <a:srgbClr val="FF0000"/>
                </a:solidFill>
              </a:rPr>
              <a:t>Sunum Planı</a:t>
            </a:r>
            <a:endParaRPr lang="tr-TR" sz="3600" b="1" dirty="0">
              <a:solidFill>
                <a:srgbClr val="FF0000"/>
              </a:solidFill>
            </a:endParaRPr>
          </a:p>
        </p:txBody>
      </p:sp>
      <p:sp>
        <p:nvSpPr>
          <p:cNvPr id="10" name="4 İçerik Yer Tutucusu"/>
          <p:cNvSpPr txBox="1">
            <a:spLocks/>
          </p:cNvSpPr>
          <p:nvPr/>
        </p:nvSpPr>
        <p:spPr>
          <a:xfrm>
            <a:off x="523143" y="1133968"/>
            <a:ext cx="7886700" cy="51144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tr-TR" sz="2400" dirty="0" smtClean="0"/>
              <a:t>Binalarda İnşaat Ruhsatı Aşaması</a:t>
            </a:r>
          </a:p>
          <a:p>
            <a:pPr>
              <a:lnSpc>
                <a:spcPct val="100000"/>
              </a:lnSpc>
              <a:spcBef>
                <a:spcPts val="0"/>
              </a:spcBef>
            </a:pPr>
            <a:r>
              <a:rPr lang="tr-TR" sz="2400" dirty="0" smtClean="0"/>
              <a:t>Binalarda İnşaat Aşaması</a:t>
            </a:r>
          </a:p>
          <a:p>
            <a:pPr>
              <a:lnSpc>
                <a:spcPct val="100000"/>
              </a:lnSpc>
              <a:spcBef>
                <a:spcPts val="0"/>
              </a:spcBef>
            </a:pPr>
            <a:r>
              <a:rPr lang="tr-TR" sz="2400" dirty="0" smtClean="0"/>
              <a:t>Baca Nedir?</a:t>
            </a:r>
          </a:p>
          <a:p>
            <a:pPr>
              <a:lnSpc>
                <a:spcPct val="100000"/>
              </a:lnSpc>
              <a:spcBef>
                <a:spcPts val="0"/>
              </a:spcBef>
            </a:pPr>
            <a:r>
              <a:rPr lang="tr-TR" sz="2400" dirty="0" smtClean="0"/>
              <a:t>Baca Elemanları</a:t>
            </a:r>
          </a:p>
          <a:p>
            <a:pPr>
              <a:lnSpc>
                <a:spcPct val="100000"/>
              </a:lnSpc>
              <a:spcBef>
                <a:spcPts val="0"/>
              </a:spcBef>
            </a:pPr>
            <a:r>
              <a:rPr lang="tr-TR" sz="2400" dirty="0" smtClean="0"/>
              <a:t>Baca Malzemeleri</a:t>
            </a:r>
          </a:p>
          <a:p>
            <a:pPr>
              <a:lnSpc>
                <a:spcPct val="100000"/>
              </a:lnSpc>
              <a:spcBef>
                <a:spcPts val="0"/>
              </a:spcBef>
            </a:pPr>
            <a:r>
              <a:rPr lang="tr-TR" sz="2400" dirty="0" smtClean="0"/>
              <a:t>Baca Çeşitleri</a:t>
            </a:r>
          </a:p>
          <a:p>
            <a:pPr lvl="1">
              <a:lnSpc>
                <a:spcPct val="100000"/>
              </a:lnSpc>
              <a:spcBef>
                <a:spcPts val="0"/>
              </a:spcBef>
            </a:pPr>
            <a:r>
              <a:rPr lang="tr-TR" sz="2000" b="1" dirty="0">
                <a:solidFill>
                  <a:srgbClr val="0000FF"/>
                </a:solidFill>
              </a:rPr>
              <a:t>Duman-Ateş </a:t>
            </a:r>
            <a:r>
              <a:rPr lang="tr-TR" sz="2000" b="1" dirty="0" smtClean="0">
                <a:solidFill>
                  <a:srgbClr val="0000FF"/>
                </a:solidFill>
              </a:rPr>
              <a:t>Bacaları</a:t>
            </a:r>
          </a:p>
          <a:p>
            <a:pPr lvl="1">
              <a:lnSpc>
                <a:spcPct val="100000"/>
              </a:lnSpc>
              <a:spcBef>
                <a:spcPts val="0"/>
              </a:spcBef>
            </a:pPr>
            <a:r>
              <a:rPr lang="tr-TR" sz="2000" b="1" dirty="0">
                <a:solidFill>
                  <a:srgbClr val="0000FF"/>
                </a:solidFill>
              </a:rPr>
              <a:t>Havalandırma bacaları ve ışıklık</a:t>
            </a:r>
          </a:p>
          <a:p>
            <a:pPr lvl="1">
              <a:lnSpc>
                <a:spcPct val="100000"/>
              </a:lnSpc>
              <a:spcBef>
                <a:spcPts val="0"/>
              </a:spcBef>
            </a:pPr>
            <a:r>
              <a:rPr lang="tr-TR" sz="2000" dirty="0"/>
              <a:t>Çöp Bacaları</a:t>
            </a:r>
          </a:p>
          <a:p>
            <a:pPr lvl="1">
              <a:lnSpc>
                <a:spcPct val="100000"/>
              </a:lnSpc>
              <a:spcBef>
                <a:spcPts val="0"/>
              </a:spcBef>
            </a:pPr>
            <a:r>
              <a:rPr lang="tr-TR" sz="2000" dirty="0" smtClean="0"/>
              <a:t>Tesisat Bacaları</a:t>
            </a:r>
            <a:endParaRPr lang="tr-TR" sz="2000" dirty="0"/>
          </a:p>
          <a:p>
            <a:pPr>
              <a:lnSpc>
                <a:spcPct val="100000"/>
              </a:lnSpc>
              <a:spcBef>
                <a:spcPts val="0"/>
              </a:spcBef>
            </a:pPr>
            <a:r>
              <a:rPr lang="tr-TR" sz="2400" dirty="0" smtClean="0"/>
              <a:t>Genel Baca Standartları</a:t>
            </a:r>
          </a:p>
          <a:p>
            <a:pPr>
              <a:lnSpc>
                <a:spcPct val="100000"/>
              </a:lnSpc>
              <a:spcBef>
                <a:spcPts val="0"/>
              </a:spcBef>
            </a:pPr>
            <a:r>
              <a:rPr lang="tr-TR" sz="2400" dirty="0" smtClean="0"/>
              <a:t>Baca Yapımında Uyulacak Kurallar</a:t>
            </a:r>
          </a:p>
          <a:p>
            <a:pPr>
              <a:lnSpc>
                <a:spcPct val="100000"/>
              </a:lnSpc>
              <a:spcBef>
                <a:spcPts val="0"/>
              </a:spcBef>
            </a:pPr>
            <a:r>
              <a:rPr lang="tr-TR" sz="2400" dirty="0" smtClean="0"/>
              <a:t>Baca Temizliği</a:t>
            </a:r>
          </a:p>
          <a:p>
            <a:pPr>
              <a:lnSpc>
                <a:spcPct val="100000"/>
              </a:lnSpc>
              <a:spcBef>
                <a:spcPts val="0"/>
              </a:spcBef>
            </a:pPr>
            <a:r>
              <a:rPr lang="tr-TR" sz="2400" dirty="0" smtClean="0"/>
              <a:t>Uygulamada Yapılan Hatalar</a:t>
            </a:r>
          </a:p>
          <a:p>
            <a:pPr>
              <a:lnSpc>
                <a:spcPct val="100000"/>
              </a:lnSpc>
              <a:spcBef>
                <a:spcPts val="0"/>
              </a:spcBef>
            </a:pP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5</a:t>
            </a: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lvl="1" indent="-269875">
              <a:lnSpc>
                <a:spcPct val="100000"/>
              </a:lnSpc>
              <a:buFont typeface="+mj-lt"/>
              <a:buAutoNum type="arabicPeriod"/>
            </a:pPr>
            <a:r>
              <a:rPr lang="tr-TR" b="1" dirty="0" smtClean="0">
                <a:solidFill>
                  <a:srgbClr val="0000FF"/>
                </a:solidFill>
              </a:rPr>
              <a:t>Adi bacalar</a:t>
            </a:r>
            <a:endParaRPr lang="tr-TR" b="1" dirty="0" smtClean="0"/>
          </a:p>
        </p:txBody>
      </p:sp>
      <p:pic>
        <p:nvPicPr>
          <p:cNvPr id="9" name="Resim 8" descr="Hazır blok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9035" y="2013192"/>
            <a:ext cx="3352800" cy="4000500"/>
          </a:xfrm>
          <a:prstGeom prst="rect">
            <a:avLst/>
          </a:prstGeom>
          <a:noFill/>
          <a:ln>
            <a:noFill/>
          </a:ln>
        </p:spPr>
      </p:pic>
    </p:spTree>
    <p:extLst>
      <p:ext uri="{BB962C8B-B14F-4D97-AF65-F5344CB8AC3E}">
        <p14:creationId xmlns:p14="http://schemas.microsoft.com/office/powerpoint/2010/main" val="4027537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- 6</a:t>
            </a:r>
            <a:endParaRPr lang="tr-TR" sz="3600" b="1" dirty="0">
              <a:solidFill>
                <a:srgbClr val="FF0000"/>
              </a:solidFill>
            </a:endParaRP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nSpc>
                <a:spcPct val="100000"/>
              </a:lnSpc>
              <a:buFont typeface="+mj-lt"/>
              <a:buAutoNum type="arabicPeriod" startAt="2"/>
            </a:pPr>
            <a:r>
              <a:rPr lang="tr-TR" b="1" dirty="0" err="1">
                <a:solidFill>
                  <a:srgbClr val="0000FF"/>
                </a:solidFill>
              </a:rPr>
              <a:t>Şönt</a:t>
            </a:r>
            <a:r>
              <a:rPr lang="tr-TR" b="1" dirty="0">
                <a:solidFill>
                  <a:srgbClr val="0000FF"/>
                </a:solidFill>
              </a:rPr>
              <a:t> (ortak) bacalar:</a:t>
            </a:r>
            <a:r>
              <a:rPr lang="tr-TR" b="1" dirty="0"/>
              <a:t> </a:t>
            </a:r>
            <a:r>
              <a:rPr lang="tr-TR" dirty="0"/>
              <a:t>Zeminden çatıya kadar yükselen ana baca ve buna bağlanan her birime ait bağlantı kollarından </a:t>
            </a:r>
            <a:r>
              <a:rPr lang="tr-TR" dirty="0" smtClean="0"/>
              <a:t>meydana </a:t>
            </a:r>
            <a:r>
              <a:rPr lang="tr-TR" dirty="0"/>
              <a:t>gelen bacaya </a:t>
            </a:r>
            <a:r>
              <a:rPr lang="tr-TR" dirty="0" err="1"/>
              <a:t>şönt</a:t>
            </a:r>
            <a:r>
              <a:rPr lang="tr-TR" dirty="0"/>
              <a:t> (ortak) baca denir.</a:t>
            </a:r>
          </a:p>
          <a:p>
            <a:pPr marL="0" lvl="1" indent="0">
              <a:lnSpc>
                <a:spcPct val="100000"/>
              </a:lnSpc>
              <a:buNone/>
            </a:pPr>
            <a:endParaRPr lang="tr-TR" b="1" dirty="0" smtClean="0"/>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b="3208"/>
          <a:stretch/>
        </p:blipFill>
        <p:spPr>
          <a:xfrm>
            <a:off x="4907278" y="2013192"/>
            <a:ext cx="2801612" cy="3910396"/>
          </a:xfrm>
          <a:prstGeom prst="rect">
            <a:avLst/>
          </a:prstGeom>
        </p:spPr>
      </p:pic>
    </p:spTree>
    <p:extLst>
      <p:ext uri="{BB962C8B-B14F-4D97-AF65-F5344CB8AC3E}">
        <p14:creationId xmlns:p14="http://schemas.microsoft.com/office/powerpoint/2010/main" val="377291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7</a:t>
            </a: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buFont typeface="+mj-lt"/>
              <a:buAutoNum type="arabicPeriod" startAt="2"/>
            </a:pPr>
            <a:r>
              <a:rPr lang="tr-TR" b="1" dirty="0" err="1">
                <a:solidFill>
                  <a:srgbClr val="0000FF"/>
                </a:solidFill>
              </a:rPr>
              <a:t>Şönt</a:t>
            </a:r>
            <a:r>
              <a:rPr lang="tr-TR" b="1" dirty="0">
                <a:solidFill>
                  <a:srgbClr val="0000FF"/>
                </a:solidFill>
              </a:rPr>
              <a:t> (ortak) bacalar</a:t>
            </a:r>
            <a:r>
              <a:rPr lang="tr-TR" b="1" dirty="0" smtClean="0">
                <a:solidFill>
                  <a:srgbClr val="0000FF"/>
                </a:solidFill>
              </a:rPr>
              <a:t>:</a:t>
            </a:r>
            <a:endParaRPr lang="tr-TR" b="1" dirty="0" smtClean="0"/>
          </a:p>
        </p:txBody>
      </p:sp>
      <p:pic>
        <p:nvPicPr>
          <p:cNvPr id="8" name="Resim 7" descr="Şönt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9292" y="1954328"/>
            <a:ext cx="4191000" cy="4191000"/>
          </a:xfrm>
          <a:prstGeom prst="rect">
            <a:avLst/>
          </a:prstGeom>
          <a:noFill/>
          <a:ln>
            <a:noFill/>
          </a:ln>
        </p:spPr>
      </p:pic>
    </p:spTree>
    <p:extLst>
      <p:ext uri="{BB962C8B-B14F-4D97-AF65-F5344CB8AC3E}">
        <p14:creationId xmlns:p14="http://schemas.microsoft.com/office/powerpoint/2010/main" val="188321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- 8</a:t>
            </a:r>
            <a:endParaRPr lang="tr-TR" sz="3600" b="1" dirty="0">
              <a:solidFill>
                <a:srgbClr val="FF0000"/>
              </a:solidFill>
            </a:endParaRP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776786"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nSpc>
                <a:spcPct val="100000"/>
              </a:lnSpc>
              <a:buFont typeface="+mj-lt"/>
              <a:buAutoNum type="arabicPeriod" startAt="3"/>
            </a:pPr>
            <a:r>
              <a:rPr lang="tr-TR" b="1" dirty="0">
                <a:solidFill>
                  <a:srgbClr val="0000FF"/>
                </a:solidFill>
              </a:rPr>
              <a:t>Müstakil (ferdi) bacalar:</a:t>
            </a:r>
            <a:r>
              <a:rPr lang="tr-TR" b="1" dirty="0"/>
              <a:t> </a:t>
            </a:r>
            <a:r>
              <a:rPr lang="tr-TR" dirty="0"/>
              <a:t>Sadece bir birimin kullanımına göre tasarlanmış, tek kolon halinde, hitap edeceği birimden çatıya kadar yükselen bacalardır.</a:t>
            </a:r>
          </a:p>
          <a:p>
            <a:pPr marL="0" lvl="1" indent="0">
              <a:lnSpc>
                <a:spcPct val="100000"/>
              </a:lnSpc>
              <a:buNone/>
            </a:pPr>
            <a:endParaRPr lang="tr-TR" b="1" dirty="0" smtClean="0"/>
          </a:p>
        </p:txBody>
      </p:sp>
      <p:pic>
        <p:nvPicPr>
          <p:cNvPr id="8" name="Picture 6" descr="şekil 2"/>
          <p:cNvPicPr>
            <a:picLocks noChangeAspect="1" noChangeArrowheads="1"/>
          </p:cNvPicPr>
          <p:nvPr/>
        </p:nvPicPr>
        <p:blipFill rotWithShape="1">
          <a:blip r:embed="rId2">
            <a:extLst>
              <a:ext uri="{28A0092B-C50C-407E-A947-70E740481C1C}">
                <a14:useLocalDpi xmlns:a14="http://schemas.microsoft.com/office/drawing/2010/main" val="0"/>
              </a:ext>
            </a:extLst>
          </a:blip>
          <a:srcRect b="4633"/>
          <a:stretch/>
        </p:blipFill>
        <p:spPr bwMode="auto">
          <a:xfrm>
            <a:off x="5003266" y="2013192"/>
            <a:ext cx="2856586" cy="3899304"/>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5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9</a:t>
            </a: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700586"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buFont typeface="+mj-lt"/>
              <a:buAutoNum type="arabicPeriod" startAt="3"/>
            </a:pPr>
            <a:r>
              <a:rPr lang="tr-TR" b="1" dirty="0">
                <a:solidFill>
                  <a:srgbClr val="0000FF"/>
                </a:solidFill>
              </a:rPr>
              <a:t>Müstakil (ferdi) bacalar</a:t>
            </a:r>
            <a:r>
              <a:rPr lang="tr-TR" b="1" dirty="0" smtClean="0">
                <a:solidFill>
                  <a:srgbClr val="0000FF"/>
                </a:solidFill>
              </a:rPr>
              <a:t>:</a:t>
            </a:r>
            <a:endParaRPr lang="tr-TR" dirty="0"/>
          </a:p>
          <a:p>
            <a:pPr marL="0" lvl="1" indent="0">
              <a:lnSpc>
                <a:spcPct val="100000"/>
              </a:lnSpc>
              <a:buNone/>
            </a:pPr>
            <a:endParaRPr lang="tr-TR" b="1" dirty="0" smtClean="0"/>
          </a:p>
        </p:txBody>
      </p:sp>
      <p:pic>
        <p:nvPicPr>
          <p:cNvPr id="9" name="Resim 8" descr="Duvara bitişik bağımsız örülen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0207" y="2013192"/>
            <a:ext cx="4191000" cy="3962400"/>
          </a:xfrm>
          <a:prstGeom prst="rect">
            <a:avLst/>
          </a:prstGeom>
          <a:noFill/>
          <a:ln>
            <a:noFill/>
          </a:ln>
        </p:spPr>
      </p:pic>
    </p:spTree>
    <p:extLst>
      <p:ext uri="{BB962C8B-B14F-4D97-AF65-F5344CB8AC3E}">
        <p14:creationId xmlns:p14="http://schemas.microsoft.com/office/powerpoint/2010/main" val="206871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- 10</a:t>
            </a:r>
            <a:endParaRPr lang="tr-TR" sz="3600" b="1" dirty="0">
              <a:solidFill>
                <a:srgbClr val="FF0000"/>
              </a:solidFill>
            </a:endParaRPr>
          </a:p>
        </p:txBody>
      </p:sp>
      <p:pic>
        <p:nvPicPr>
          <p:cNvPr id="4" name="Picture 4" descr="şekil 1"/>
          <p:cNvPicPr>
            <a:picLocks noChangeAspect="1" noChangeArrowheads="1"/>
          </p:cNvPicPr>
          <p:nvPr/>
        </p:nvPicPr>
        <p:blipFill rotWithShape="1">
          <a:blip r:embed="rId2">
            <a:extLst>
              <a:ext uri="{28A0092B-C50C-407E-A947-70E740481C1C}">
                <a14:useLocalDpi xmlns:a14="http://schemas.microsoft.com/office/drawing/2010/main" val="0"/>
              </a:ext>
            </a:extLst>
          </a:blip>
          <a:srcRect b="2597"/>
          <a:stretch/>
        </p:blipFill>
        <p:spPr bwMode="auto">
          <a:xfrm>
            <a:off x="125223" y="1341439"/>
            <a:ext cx="2856586" cy="389930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şekil 2"/>
          <p:cNvPicPr>
            <a:picLocks noChangeAspect="1" noChangeArrowheads="1"/>
          </p:cNvPicPr>
          <p:nvPr/>
        </p:nvPicPr>
        <p:blipFill rotWithShape="1">
          <a:blip r:embed="rId3">
            <a:extLst>
              <a:ext uri="{28A0092B-C50C-407E-A947-70E740481C1C}">
                <a14:useLocalDpi xmlns:a14="http://schemas.microsoft.com/office/drawing/2010/main" val="0"/>
              </a:ext>
            </a:extLst>
          </a:blip>
          <a:srcRect b="4633"/>
          <a:stretch/>
        </p:blipFill>
        <p:spPr bwMode="auto">
          <a:xfrm>
            <a:off x="6152127" y="1341438"/>
            <a:ext cx="2856586" cy="3899304"/>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48816" y="1330346"/>
            <a:ext cx="2801612" cy="3910396"/>
          </a:xfrm>
          <a:prstGeom prst="rect">
            <a:avLst/>
          </a:prstGeom>
        </p:spPr>
      </p:pic>
      <p:sp>
        <p:nvSpPr>
          <p:cNvPr id="9" name="Rectangle 2"/>
          <p:cNvSpPr txBox="1">
            <a:spLocks noChangeArrowheads="1"/>
          </p:cNvSpPr>
          <p:nvPr/>
        </p:nvSpPr>
        <p:spPr>
          <a:xfrm>
            <a:off x="92878" y="5427189"/>
            <a:ext cx="8915835" cy="527050"/>
          </a:xfrm>
          <a:prstGeom prst="rect">
            <a:avLst/>
          </a:prstGeom>
          <a:noFill/>
        </p:spPr>
        <p:txBody>
          <a:bodyPr vert="horz" lIns="90488" tIns="44450" rIns="90488" bIns="4445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tr-TR" sz="1600" dirty="0" smtClean="0">
                <a:solidFill>
                  <a:srgbClr val="0070C0"/>
                </a:solidFill>
                <a:latin typeface="Arial Black" charset="0"/>
              </a:rPr>
              <a:t>            ADİ BACA                           ŞÖNT BACA                    MÜSTAKİL BACA</a:t>
            </a:r>
            <a:endParaRPr lang="de-DE" sz="1600" dirty="0">
              <a:solidFill>
                <a:srgbClr val="0070C0"/>
              </a:solidFill>
              <a:latin typeface="Arial Black" charset="0"/>
            </a:endParaRPr>
          </a:p>
        </p:txBody>
      </p:sp>
    </p:spTree>
    <p:extLst>
      <p:ext uri="{BB962C8B-B14F-4D97-AF65-F5344CB8AC3E}">
        <p14:creationId xmlns:p14="http://schemas.microsoft.com/office/powerpoint/2010/main" val="104231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- 11</a:t>
            </a:r>
            <a:endParaRPr lang="tr-TR" sz="3600" b="1" dirty="0">
              <a:solidFill>
                <a:srgbClr val="FF0000"/>
              </a:solidFill>
            </a:endParaRPr>
          </a:p>
        </p:txBody>
      </p:sp>
      <p:sp>
        <p:nvSpPr>
          <p:cNvPr id="9" name="Rectangle 2"/>
          <p:cNvSpPr txBox="1">
            <a:spLocks noChangeArrowheads="1"/>
          </p:cNvSpPr>
          <p:nvPr/>
        </p:nvSpPr>
        <p:spPr>
          <a:xfrm>
            <a:off x="92878" y="5427189"/>
            <a:ext cx="8915835" cy="527050"/>
          </a:xfrm>
          <a:prstGeom prst="rect">
            <a:avLst/>
          </a:prstGeom>
          <a:noFill/>
        </p:spPr>
        <p:txBody>
          <a:bodyPr vert="horz" lIns="90488" tIns="44450" rIns="90488" bIns="4445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tr-TR" sz="1600" dirty="0" smtClean="0">
                <a:solidFill>
                  <a:srgbClr val="0070C0"/>
                </a:solidFill>
                <a:latin typeface="Arial Black" charset="0"/>
              </a:rPr>
              <a:t>            ADİ BACA                           ŞÖNT BACA                    MÜSTAKİL BACA</a:t>
            </a:r>
            <a:endParaRPr lang="de-DE" sz="1600" dirty="0">
              <a:solidFill>
                <a:srgbClr val="0070C0"/>
              </a:solidFill>
              <a:latin typeface="Arial Black" charset="0"/>
            </a:endParaRPr>
          </a:p>
        </p:txBody>
      </p:sp>
      <p:pic>
        <p:nvPicPr>
          <p:cNvPr id="7" name="Resim 6" descr="Hazır blok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235" y="1426689"/>
            <a:ext cx="2425065" cy="4000500"/>
          </a:xfrm>
          <a:prstGeom prst="rect">
            <a:avLst/>
          </a:prstGeom>
          <a:noFill/>
          <a:ln>
            <a:noFill/>
          </a:ln>
        </p:spPr>
      </p:pic>
      <p:pic>
        <p:nvPicPr>
          <p:cNvPr id="10" name="Resim 9" descr="Şönt baca resim"/>
          <p:cNvPicPr>
            <a:picLocks noChangeAspect="1"/>
          </p:cNvPicPr>
          <p:nvPr/>
        </p:nvPicPr>
        <p:blipFill rotWithShape="1">
          <a:blip r:embed="rId3">
            <a:extLst>
              <a:ext uri="{28A0092B-C50C-407E-A947-70E740481C1C}">
                <a14:useLocalDpi xmlns:a14="http://schemas.microsoft.com/office/drawing/2010/main" val="0"/>
              </a:ext>
            </a:extLst>
          </a:blip>
          <a:srcRect l="20093" t="27611" r="47786"/>
          <a:stretch/>
        </p:blipFill>
        <p:spPr bwMode="auto">
          <a:xfrm>
            <a:off x="3293494" y="1401079"/>
            <a:ext cx="2383406" cy="4026110"/>
          </a:xfrm>
          <a:prstGeom prst="rect">
            <a:avLst/>
          </a:prstGeom>
          <a:noFill/>
          <a:ln>
            <a:noFill/>
          </a:ln>
        </p:spPr>
      </p:pic>
      <p:pic>
        <p:nvPicPr>
          <p:cNvPr id="11" name="Resim 10" descr="Duvara bitişik bağımsız örülen baca resim"/>
          <p:cNvPicPr>
            <a:picLocks noChangeAspect="1"/>
          </p:cNvPicPr>
          <p:nvPr/>
        </p:nvPicPr>
        <p:blipFill rotWithShape="1">
          <a:blip r:embed="rId4">
            <a:extLst>
              <a:ext uri="{28A0092B-C50C-407E-A947-70E740481C1C}">
                <a14:useLocalDpi xmlns:a14="http://schemas.microsoft.com/office/drawing/2010/main" val="0"/>
              </a:ext>
            </a:extLst>
          </a:blip>
          <a:srcRect l="60386"/>
          <a:stretch/>
        </p:blipFill>
        <p:spPr bwMode="auto">
          <a:xfrm>
            <a:off x="6184899" y="1426689"/>
            <a:ext cx="2595214" cy="4000500"/>
          </a:xfrm>
          <a:prstGeom prst="rect">
            <a:avLst/>
          </a:prstGeom>
          <a:noFill/>
          <a:ln>
            <a:noFill/>
          </a:ln>
        </p:spPr>
      </p:pic>
    </p:spTree>
    <p:extLst>
      <p:ext uri="{BB962C8B-B14F-4D97-AF65-F5344CB8AC3E}">
        <p14:creationId xmlns:p14="http://schemas.microsoft.com/office/powerpoint/2010/main" val="360860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- 12</a:t>
            </a:r>
            <a:endParaRPr lang="tr-TR" sz="3600" b="1" dirty="0">
              <a:solidFill>
                <a:srgbClr val="FF0000"/>
              </a:solidFill>
            </a:endParaRP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Havalandırma </a:t>
            </a:r>
            <a:r>
              <a:rPr lang="tr-TR" sz="2600" b="1" dirty="0">
                <a:solidFill>
                  <a:srgbClr val="0000FF"/>
                </a:solidFill>
              </a:rPr>
              <a:t>bacaları ve </a:t>
            </a:r>
            <a:r>
              <a:rPr lang="tr-TR" sz="2600" b="1" dirty="0" smtClean="0">
                <a:solidFill>
                  <a:srgbClr val="0000FF"/>
                </a:solidFill>
              </a:rPr>
              <a:t>ışıklık</a:t>
            </a:r>
            <a:r>
              <a:rPr lang="tr-TR" sz="2600" b="1" dirty="0">
                <a:solidFill>
                  <a:srgbClr val="0000FF"/>
                </a:solidFill>
              </a:rPr>
              <a:t>:</a:t>
            </a:r>
            <a:r>
              <a:rPr lang="tr-TR" sz="2600" dirty="0">
                <a:solidFill>
                  <a:srgbClr val="0000FF"/>
                </a:solidFill>
              </a:rPr>
              <a:t> </a:t>
            </a:r>
            <a:endParaRPr lang="tr-TR" sz="2600" dirty="0" smtClean="0">
              <a:solidFill>
                <a:srgbClr val="0000FF"/>
              </a:solidFill>
            </a:endParaRPr>
          </a:p>
          <a:p>
            <a:pPr marL="0" lvl="1" indent="0" algn="just">
              <a:lnSpc>
                <a:spcPct val="100000"/>
              </a:lnSpc>
              <a:spcBef>
                <a:spcPts val="1200"/>
              </a:spcBef>
              <a:buNone/>
            </a:pPr>
            <a:r>
              <a:rPr lang="tr-TR" sz="2600" dirty="0"/>
              <a:t>Binalarda kirli ve pis kokulu havayı uzaklaştırmak ve yerine temiz havanın mekânlara ulaştırılması amacıyla yapılan kanallara </a:t>
            </a:r>
            <a:r>
              <a:rPr lang="tr-TR" sz="2600" dirty="0">
                <a:solidFill>
                  <a:srgbClr val="0000FF"/>
                </a:solidFill>
              </a:rPr>
              <a:t>havalandırma </a:t>
            </a:r>
            <a:r>
              <a:rPr lang="tr-TR" sz="2600" dirty="0" smtClean="0">
                <a:solidFill>
                  <a:srgbClr val="0000FF"/>
                </a:solidFill>
              </a:rPr>
              <a:t>bacaları</a:t>
            </a:r>
            <a:r>
              <a:rPr lang="tr-TR" sz="2600" dirty="0" smtClean="0"/>
              <a:t> </a:t>
            </a:r>
            <a:r>
              <a:rPr lang="tr-TR" sz="2600" dirty="0"/>
              <a:t>denir</a:t>
            </a:r>
            <a:r>
              <a:rPr lang="tr-TR" sz="2600" dirty="0" smtClean="0"/>
              <a:t>.</a:t>
            </a:r>
          </a:p>
          <a:p>
            <a:pPr marL="0" lvl="1" indent="0" algn="just">
              <a:lnSpc>
                <a:spcPct val="100000"/>
              </a:lnSpc>
              <a:spcBef>
                <a:spcPts val="1200"/>
              </a:spcBef>
              <a:buNone/>
            </a:pPr>
            <a:r>
              <a:rPr lang="tr-TR" sz="2600" dirty="0"/>
              <a:t>Binanın karanlık bölümlerinde doğal ışık kaynağından faydalanmak için yapılan kanala ise </a:t>
            </a:r>
            <a:r>
              <a:rPr lang="tr-TR" sz="2600" dirty="0">
                <a:solidFill>
                  <a:srgbClr val="0000FF"/>
                </a:solidFill>
              </a:rPr>
              <a:t>ışıklık</a:t>
            </a:r>
            <a:r>
              <a:rPr lang="tr-TR" sz="2600" dirty="0"/>
              <a:t> denir</a:t>
            </a:r>
            <a:r>
              <a:rPr lang="tr-TR" sz="2600" dirty="0" smtClean="0"/>
              <a:t>. </a:t>
            </a:r>
          </a:p>
          <a:p>
            <a:pPr marL="0" lvl="1" indent="0" algn="just">
              <a:lnSpc>
                <a:spcPct val="100000"/>
              </a:lnSpc>
              <a:spcBef>
                <a:spcPts val="1200"/>
              </a:spcBef>
              <a:buNone/>
            </a:pPr>
            <a:r>
              <a:rPr lang="tr-TR" sz="2600" dirty="0"/>
              <a:t>Havalandırma</a:t>
            </a:r>
            <a:r>
              <a:rPr lang="tr-TR" sz="2600" dirty="0" smtClean="0"/>
              <a:t> bacalarından; </a:t>
            </a:r>
            <a:r>
              <a:rPr lang="tr-TR" sz="2600" dirty="0"/>
              <a:t>yatak odaları, mutfak, banyo ve WC pencereleri ve nadiren oturma </a:t>
            </a:r>
            <a:r>
              <a:rPr lang="tr-TR" sz="2600" dirty="0" smtClean="0"/>
              <a:t>odaları yararlanmaktadır.</a:t>
            </a:r>
            <a:endParaRPr lang="tr-TR" sz="2600" dirty="0"/>
          </a:p>
        </p:txBody>
      </p:sp>
    </p:spTree>
    <p:extLst>
      <p:ext uri="{BB962C8B-B14F-4D97-AF65-F5344CB8AC3E}">
        <p14:creationId xmlns:p14="http://schemas.microsoft.com/office/powerpoint/2010/main" val="344724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- 13</a:t>
            </a:r>
            <a:endParaRPr lang="tr-TR" sz="3600" b="1" dirty="0">
              <a:solidFill>
                <a:srgbClr val="FF0000"/>
              </a:solidFill>
            </a:endParaRP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Havalandırma </a:t>
            </a:r>
            <a:r>
              <a:rPr lang="tr-TR" sz="2600" b="1" dirty="0">
                <a:solidFill>
                  <a:srgbClr val="0000FF"/>
                </a:solidFill>
              </a:rPr>
              <a:t>bacaları ve </a:t>
            </a:r>
            <a:r>
              <a:rPr lang="tr-TR" sz="2600" b="1" dirty="0" smtClean="0">
                <a:solidFill>
                  <a:srgbClr val="0000FF"/>
                </a:solidFill>
              </a:rPr>
              <a:t>ışıklık</a:t>
            </a:r>
            <a:r>
              <a:rPr lang="tr-TR" sz="2600" b="1" dirty="0">
                <a:solidFill>
                  <a:srgbClr val="0000FF"/>
                </a:solidFill>
              </a:rPr>
              <a:t>:</a:t>
            </a:r>
            <a:r>
              <a:rPr lang="tr-TR" sz="2600" dirty="0">
                <a:solidFill>
                  <a:srgbClr val="0000FF"/>
                </a:solidFill>
              </a:rPr>
              <a:t> </a:t>
            </a:r>
            <a:endParaRPr lang="tr-TR" sz="2600" dirty="0" smtClean="0">
              <a:solidFill>
                <a:srgbClr val="0000FF"/>
              </a:solidFill>
            </a:endParaRPr>
          </a:p>
        </p:txBody>
      </p:sp>
      <p:grpSp>
        <p:nvGrpSpPr>
          <p:cNvPr id="5" name="Group 1"/>
          <p:cNvGrpSpPr>
            <a:grpSpLocks/>
          </p:cNvGrpSpPr>
          <p:nvPr/>
        </p:nvGrpSpPr>
        <p:grpSpPr bwMode="auto">
          <a:xfrm>
            <a:off x="960532" y="2293229"/>
            <a:ext cx="6624638" cy="2857520"/>
            <a:chOff x="839" y="482"/>
            <a:chExt cx="4173" cy="2041"/>
          </a:xfrm>
        </p:grpSpPr>
        <p:pic>
          <p:nvPicPr>
            <p:cNvPr id="8" name="Picture 2"/>
            <p:cNvPicPr>
              <a:picLocks noChangeAspect="1" noChangeArrowheads="1"/>
            </p:cNvPicPr>
            <p:nvPr/>
          </p:nvPicPr>
          <p:blipFill>
            <a:blip r:embed="rId2">
              <a:grayscl/>
            </a:blip>
            <a:srcRect/>
            <a:stretch>
              <a:fillRect/>
            </a:stretch>
          </p:blipFill>
          <p:spPr bwMode="auto">
            <a:xfrm>
              <a:off x="839" y="482"/>
              <a:ext cx="4173" cy="2041"/>
            </a:xfrm>
            <a:prstGeom prst="rect">
              <a:avLst/>
            </a:prstGeom>
            <a:noFill/>
            <a:ln w="9525">
              <a:noFill/>
              <a:round/>
              <a:headEnd/>
              <a:tailEnd/>
            </a:ln>
            <a:effectLst/>
          </p:spPr>
        </p:pic>
        <p:sp>
          <p:nvSpPr>
            <p:cNvPr id="9" name="Text Box 3"/>
            <p:cNvSpPr txBox="1">
              <a:spLocks noChangeArrowheads="1"/>
            </p:cNvSpPr>
            <p:nvPr/>
          </p:nvSpPr>
          <p:spPr bwMode="auto">
            <a:xfrm>
              <a:off x="3488" y="2041"/>
              <a:ext cx="947" cy="346"/>
            </a:xfrm>
            <a:prstGeom prst="rect">
              <a:avLst/>
            </a:prstGeom>
            <a:noFill/>
            <a:ln w="9525">
              <a:solidFill>
                <a:srgbClr val="FFFFFF"/>
              </a:solidFill>
              <a:miter lim="800000"/>
              <a:headEnd/>
              <a:tailEnd/>
            </a:ln>
            <a:effectLst/>
          </p:spPr>
          <p:txBody>
            <a:bodyPr wrap="none" anchor="ct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tr-TR"/>
            </a:p>
          </p:txBody>
        </p:sp>
      </p:grpSp>
    </p:spTree>
    <p:extLst>
      <p:ext uri="{BB962C8B-B14F-4D97-AF65-F5344CB8AC3E}">
        <p14:creationId xmlns:p14="http://schemas.microsoft.com/office/powerpoint/2010/main" val="88228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- 14</a:t>
            </a:r>
            <a:endParaRPr lang="tr-TR" sz="3600" b="1" dirty="0">
              <a:solidFill>
                <a:srgbClr val="FF0000"/>
              </a:solidFill>
            </a:endParaRPr>
          </a:p>
        </p:txBody>
      </p:sp>
      <p:sp>
        <p:nvSpPr>
          <p:cNvPr id="10"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Havalandırma </a:t>
            </a:r>
            <a:r>
              <a:rPr lang="tr-TR" sz="2600" b="1" dirty="0">
                <a:solidFill>
                  <a:srgbClr val="0000FF"/>
                </a:solidFill>
              </a:rPr>
              <a:t>bacaları ve </a:t>
            </a:r>
            <a:r>
              <a:rPr lang="tr-TR" sz="2600" b="1" dirty="0" smtClean="0">
                <a:solidFill>
                  <a:srgbClr val="0000FF"/>
                </a:solidFill>
              </a:rPr>
              <a:t>ışıklık</a:t>
            </a:r>
            <a:r>
              <a:rPr lang="tr-TR" sz="2600" b="1" dirty="0">
                <a:solidFill>
                  <a:srgbClr val="0000FF"/>
                </a:solidFill>
              </a:rPr>
              <a:t>:</a:t>
            </a:r>
            <a:r>
              <a:rPr lang="tr-TR" sz="2600" dirty="0">
                <a:solidFill>
                  <a:srgbClr val="0000FF"/>
                </a:solidFill>
              </a:rPr>
              <a:t> </a:t>
            </a:r>
            <a:endParaRPr lang="tr-TR" sz="2600" dirty="0" smtClean="0">
              <a:solidFill>
                <a:srgbClr val="0000FF"/>
              </a:solidFill>
            </a:endParaRPr>
          </a:p>
          <a:p>
            <a:pPr marL="342900" lvl="1" indent="-342900" algn="just">
              <a:lnSpc>
                <a:spcPct val="100000"/>
              </a:lnSpc>
              <a:spcBef>
                <a:spcPts val="600"/>
              </a:spcBef>
              <a:buFont typeface="Wingdings" pitchFamily="2" charset="2"/>
              <a:buChar char="Ø"/>
            </a:pPr>
            <a:r>
              <a:rPr lang="tr-TR" sz="2200" dirty="0"/>
              <a:t>Işıklığa bakmayan banyo ve </a:t>
            </a:r>
            <a:r>
              <a:rPr lang="tr-TR" sz="2200" dirty="0" err="1"/>
              <a:t>wc’lerde</a:t>
            </a:r>
            <a:r>
              <a:rPr lang="tr-TR" sz="2200" dirty="0"/>
              <a:t> 60×60 cm den küçük yapılmamalıdır.</a:t>
            </a:r>
          </a:p>
          <a:p>
            <a:pPr marL="342900" lvl="1" indent="-342900" algn="just">
              <a:lnSpc>
                <a:spcPct val="100000"/>
              </a:lnSpc>
              <a:spcBef>
                <a:spcPts val="600"/>
              </a:spcBef>
              <a:buFont typeface="Wingdings" pitchFamily="2" charset="2"/>
              <a:buChar char="Ø"/>
            </a:pPr>
            <a:r>
              <a:rPr lang="tr-TR" sz="2200" dirty="0"/>
              <a:t>Işıklıklarda merdiven kovası veya diğer kapalı mekânların ortak alanlarının üzeri en az 50 cm genişlikte camla kaplanarak doğal ışıkla aydınlatılabilir.</a:t>
            </a:r>
          </a:p>
          <a:p>
            <a:pPr marL="342900" lvl="1" indent="-342900" algn="just">
              <a:lnSpc>
                <a:spcPct val="100000"/>
              </a:lnSpc>
              <a:spcBef>
                <a:spcPts val="600"/>
              </a:spcBef>
              <a:buFont typeface="Wingdings" pitchFamily="2" charset="2"/>
              <a:buChar char="Ø"/>
            </a:pPr>
            <a:r>
              <a:rPr lang="tr-TR" sz="2200" dirty="0"/>
              <a:t>Bir </a:t>
            </a:r>
            <a:r>
              <a:rPr lang="tr-TR" sz="2200" dirty="0" err="1"/>
              <a:t>havalıktan</a:t>
            </a:r>
            <a:r>
              <a:rPr lang="tr-TR" sz="2200" dirty="0"/>
              <a:t> en fazla dört bağımsız bölüm faydalanabilir.</a:t>
            </a:r>
          </a:p>
          <a:p>
            <a:pPr marL="342900" lvl="1" indent="-342900" algn="just">
              <a:lnSpc>
                <a:spcPct val="100000"/>
              </a:lnSpc>
              <a:spcBef>
                <a:spcPts val="600"/>
              </a:spcBef>
              <a:buFont typeface="Wingdings" pitchFamily="2" charset="2"/>
              <a:buChar char="Ø"/>
            </a:pPr>
            <a:r>
              <a:rPr lang="tr-TR" sz="2200" dirty="0" smtClean="0"/>
              <a:t>Işıklandırma </a:t>
            </a:r>
            <a:r>
              <a:rPr lang="tr-TR" sz="2200" dirty="0"/>
              <a:t>ve havalandırma bacasında </a:t>
            </a:r>
            <a:r>
              <a:rPr lang="tr-TR" sz="2200" dirty="0" smtClean="0"/>
              <a:t>dörtten </a:t>
            </a:r>
            <a:r>
              <a:rPr lang="tr-TR" sz="2200" dirty="0"/>
              <a:t>fazla bölümden havalandırma penceresi açılırsa bacanın kesiti de artırılır.</a:t>
            </a:r>
          </a:p>
          <a:p>
            <a:pPr marL="342900" lvl="1" indent="-342900" algn="just">
              <a:lnSpc>
                <a:spcPct val="100000"/>
              </a:lnSpc>
              <a:spcBef>
                <a:spcPts val="600"/>
              </a:spcBef>
              <a:buFont typeface="Wingdings" pitchFamily="2" charset="2"/>
              <a:buChar char="Ø"/>
            </a:pPr>
            <a:r>
              <a:rPr lang="tr-TR" sz="2200" dirty="0"/>
              <a:t>Mutfak ofis gibi yerlerde yalnızca havalandırma sağlamak amacıyla duman bacası </a:t>
            </a:r>
            <a:r>
              <a:rPr lang="tr-TR" sz="2200" dirty="0" smtClean="0"/>
              <a:t>gibi daha </a:t>
            </a:r>
            <a:r>
              <a:rPr lang="tr-TR" sz="2200" dirty="0"/>
              <a:t>küçük kesitli bacalar da </a:t>
            </a:r>
            <a:r>
              <a:rPr lang="tr-TR" sz="2200" dirty="0" smtClean="0"/>
              <a:t>yapılabilir</a:t>
            </a:r>
            <a:r>
              <a:rPr lang="tr-TR" sz="2200" dirty="0"/>
              <a:t>.</a:t>
            </a:r>
          </a:p>
          <a:p>
            <a:pPr marL="342900" lvl="1" indent="-342900" algn="just">
              <a:lnSpc>
                <a:spcPct val="100000"/>
              </a:lnSpc>
              <a:spcBef>
                <a:spcPts val="600"/>
              </a:spcBef>
              <a:buFont typeface="Wingdings" pitchFamily="2" charset="2"/>
              <a:buChar char="Ø"/>
            </a:pPr>
            <a:r>
              <a:rPr lang="tr-TR" sz="2200" dirty="0" err="1"/>
              <a:t>Şönt</a:t>
            </a:r>
            <a:r>
              <a:rPr lang="tr-TR" sz="2200" dirty="0"/>
              <a:t> baca sisteminde havalandırma bacası </a:t>
            </a:r>
            <a:r>
              <a:rPr lang="tr-TR" sz="2200" dirty="0" smtClean="0"/>
              <a:t>yapılabilir </a:t>
            </a:r>
            <a:endParaRPr lang="tr-TR" sz="2200" dirty="0"/>
          </a:p>
        </p:txBody>
      </p:sp>
    </p:spTree>
    <p:extLst>
      <p:ext uri="{BB962C8B-B14F-4D97-AF65-F5344CB8AC3E}">
        <p14:creationId xmlns:p14="http://schemas.microsoft.com/office/powerpoint/2010/main" val="297928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İçerik Yer Tutucusu"/>
          <p:cNvSpPr txBox="1">
            <a:spLocks/>
          </p:cNvSpPr>
          <p:nvPr/>
        </p:nvSpPr>
        <p:spPr>
          <a:xfrm>
            <a:off x="558309" y="1298090"/>
            <a:ext cx="3708889"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smtClean="0"/>
              <a:t>Son </a:t>
            </a:r>
            <a:r>
              <a:rPr lang="tr-TR" sz="2400" dirty="0"/>
              <a:t>tarihli tapu </a:t>
            </a:r>
          </a:p>
          <a:p>
            <a:r>
              <a:rPr lang="tr-TR" sz="2400" dirty="0" smtClean="0"/>
              <a:t>İmar </a:t>
            </a:r>
            <a:r>
              <a:rPr lang="tr-TR" sz="2400" dirty="0"/>
              <a:t>durumu </a:t>
            </a:r>
            <a:r>
              <a:rPr lang="tr-TR" sz="2400" dirty="0" smtClean="0"/>
              <a:t> </a:t>
            </a:r>
            <a:endParaRPr lang="tr-TR" sz="2400" dirty="0"/>
          </a:p>
          <a:p>
            <a:r>
              <a:rPr lang="tr-TR" sz="2400" dirty="0" smtClean="0">
                <a:solidFill>
                  <a:srgbClr val="0000FF"/>
                </a:solidFill>
              </a:rPr>
              <a:t>Jeolojik rapor</a:t>
            </a:r>
            <a:endParaRPr lang="tr-TR" sz="2400" dirty="0">
              <a:solidFill>
                <a:srgbClr val="0000FF"/>
              </a:solidFill>
            </a:endParaRPr>
          </a:p>
          <a:p>
            <a:r>
              <a:rPr lang="tr-TR" sz="2400" b="1" dirty="0" smtClean="0">
                <a:solidFill>
                  <a:srgbClr val="0000FF"/>
                </a:solidFill>
              </a:rPr>
              <a:t>Mimari proje </a:t>
            </a:r>
            <a:endParaRPr lang="tr-TR" sz="2400" b="1" dirty="0">
              <a:solidFill>
                <a:srgbClr val="0000FF"/>
              </a:solidFill>
            </a:endParaRPr>
          </a:p>
          <a:p>
            <a:r>
              <a:rPr lang="tr-TR" sz="2400" dirty="0" smtClean="0">
                <a:solidFill>
                  <a:srgbClr val="0000FF"/>
                </a:solidFill>
              </a:rPr>
              <a:t>Statik proje</a:t>
            </a:r>
            <a:endParaRPr lang="tr-TR" sz="2400" dirty="0">
              <a:solidFill>
                <a:srgbClr val="0000FF"/>
              </a:solidFill>
            </a:endParaRPr>
          </a:p>
          <a:p>
            <a:r>
              <a:rPr lang="tr-TR" sz="2400" dirty="0" smtClean="0">
                <a:solidFill>
                  <a:srgbClr val="0000FF"/>
                </a:solidFill>
              </a:rPr>
              <a:t>Zemin </a:t>
            </a:r>
            <a:r>
              <a:rPr lang="tr-TR" sz="2400" dirty="0">
                <a:solidFill>
                  <a:srgbClr val="0000FF"/>
                </a:solidFill>
              </a:rPr>
              <a:t>etüt </a:t>
            </a:r>
            <a:r>
              <a:rPr lang="tr-TR" sz="2400" dirty="0" smtClean="0">
                <a:solidFill>
                  <a:srgbClr val="0000FF"/>
                </a:solidFill>
              </a:rPr>
              <a:t>raporu</a:t>
            </a:r>
            <a:endParaRPr lang="tr-TR" sz="2400" dirty="0">
              <a:solidFill>
                <a:srgbClr val="0000FF"/>
              </a:solidFill>
            </a:endParaRPr>
          </a:p>
          <a:p>
            <a:r>
              <a:rPr lang="tr-TR" sz="2400" dirty="0" smtClean="0">
                <a:solidFill>
                  <a:srgbClr val="0000FF"/>
                </a:solidFill>
              </a:rPr>
              <a:t>Elektrik projesi </a:t>
            </a:r>
            <a:endParaRPr lang="tr-TR" sz="2400" dirty="0">
              <a:solidFill>
                <a:srgbClr val="0000FF"/>
              </a:solidFill>
            </a:endParaRPr>
          </a:p>
          <a:p>
            <a:r>
              <a:rPr lang="tr-TR" sz="2400" dirty="0" smtClean="0">
                <a:solidFill>
                  <a:srgbClr val="0000FF"/>
                </a:solidFill>
              </a:rPr>
              <a:t>Isı </a:t>
            </a:r>
            <a:r>
              <a:rPr lang="tr-TR" sz="2400" dirty="0">
                <a:solidFill>
                  <a:srgbClr val="0000FF"/>
                </a:solidFill>
              </a:rPr>
              <a:t>yalıtım </a:t>
            </a:r>
            <a:r>
              <a:rPr lang="tr-TR" sz="2400" dirty="0" smtClean="0">
                <a:solidFill>
                  <a:srgbClr val="0000FF"/>
                </a:solidFill>
              </a:rPr>
              <a:t>projesi</a:t>
            </a:r>
            <a:endParaRPr lang="tr-TR" sz="2400" dirty="0">
              <a:solidFill>
                <a:srgbClr val="0000FF"/>
              </a:solidFill>
            </a:endParaRPr>
          </a:p>
          <a:p>
            <a:r>
              <a:rPr lang="tr-TR" sz="2400" dirty="0" smtClean="0">
                <a:solidFill>
                  <a:srgbClr val="0000FF"/>
                </a:solidFill>
              </a:rPr>
              <a:t>Sıhhi </a:t>
            </a:r>
            <a:r>
              <a:rPr lang="tr-TR" sz="2400" dirty="0">
                <a:solidFill>
                  <a:srgbClr val="0000FF"/>
                </a:solidFill>
              </a:rPr>
              <a:t>tesisat </a:t>
            </a:r>
            <a:r>
              <a:rPr lang="tr-TR" sz="2400" dirty="0" smtClean="0">
                <a:solidFill>
                  <a:srgbClr val="0000FF"/>
                </a:solidFill>
              </a:rPr>
              <a:t>projesi</a:t>
            </a:r>
            <a:endParaRPr lang="tr-TR" sz="2400" dirty="0">
              <a:solidFill>
                <a:srgbClr val="0000FF"/>
              </a:solidFill>
            </a:endParaRPr>
          </a:p>
          <a:p>
            <a:r>
              <a:rPr lang="tr-TR" sz="2400" dirty="0" smtClean="0">
                <a:solidFill>
                  <a:srgbClr val="0000FF"/>
                </a:solidFill>
              </a:rPr>
              <a:t>Kalorifer projesi</a:t>
            </a:r>
            <a:endParaRPr lang="tr-TR" sz="2400" dirty="0">
              <a:solidFill>
                <a:srgbClr val="0000FF"/>
              </a:solidFill>
            </a:endParaRPr>
          </a:p>
          <a:p>
            <a:r>
              <a:rPr lang="tr-TR" sz="2400" dirty="0" smtClean="0">
                <a:solidFill>
                  <a:srgbClr val="0000FF"/>
                </a:solidFill>
              </a:rPr>
              <a:t>İstinat </a:t>
            </a:r>
            <a:r>
              <a:rPr lang="tr-TR" sz="2400" dirty="0">
                <a:solidFill>
                  <a:srgbClr val="0000FF"/>
                </a:solidFill>
              </a:rPr>
              <a:t>duvarı </a:t>
            </a:r>
            <a:r>
              <a:rPr lang="tr-TR" sz="2400" dirty="0" smtClean="0">
                <a:solidFill>
                  <a:srgbClr val="0000FF"/>
                </a:solidFill>
              </a:rPr>
              <a:t>projesi</a:t>
            </a:r>
            <a:r>
              <a:rPr lang="tr-TR" sz="2400" dirty="0" smtClean="0"/>
              <a:t> </a:t>
            </a:r>
          </a:p>
        </p:txBody>
      </p:sp>
      <p:sp>
        <p:nvSpPr>
          <p:cNvPr id="5" name="4 İçerik Yer Tutucusu"/>
          <p:cNvSpPr txBox="1">
            <a:spLocks/>
          </p:cNvSpPr>
          <p:nvPr/>
        </p:nvSpPr>
        <p:spPr>
          <a:xfrm>
            <a:off x="4712677" y="1298090"/>
            <a:ext cx="4431324"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smtClean="0"/>
              <a:t>Hissedarların  </a:t>
            </a:r>
            <a:r>
              <a:rPr lang="tr-TR" sz="2400" dirty="0"/>
              <a:t>vekaleti </a:t>
            </a:r>
          </a:p>
          <a:p>
            <a:r>
              <a:rPr lang="tr-TR" sz="2400" dirty="0" smtClean="0"/>
              <a:t>Ölçülü ve Ölçekli çap </a:t>
            </a:r>
          </a:p>
          <a:p>
            <a:r>
              <a:rPr lang="tr-TR" sz="2400" dirty="0" smtClean="0"/>
              <a:t>Yol ve Kanal kotu </a:t>
            </a:r>
            <a:r>
              <a:rPr lang="tr-TR" sz="2400" dirty="0"/>
              <a:t>tutanağı </a:t>
            </a:r>
            <a:endParaRPr lang="tr-TR" sz="2400" dirty="0" smtClean="0"/>
          </a:p>
          <a:p>
            <a:r>
              <a:rPr lang="tr-TR" sz="2400" dirty="0" smtClean="0"/>
              <a:t>Aplikasyon krokisi ve dosyası </a:t>
            </a:r>
          </a:p>
          <a:p>
            <a:r>
              <a:rPr lang="tr-TR" sz="2400" dirty="0" smtClean="0"/>
              <a:t>Fenni </a:t>
            </a:r>
            <a:r>
              <a:rPr lang="tr-TR" sz="2400" dirty="0"/>
              <a:t>mesullere ait imza sirküleri(vatandaş ile fenni mesul arasındaki sözleşmeler) </a:t>
            </a:r>
          </a:p>
          <a:p>
            <a:r>
              <a:rPr lang="tr-TR" sz="2400" dirty="0" smtClean="0"/>
              <a:t>Proje </a:t>
            </a:r>
            <a:r>
              <a:rPr lang="tr-TR" sz="2400" dirty="0"/>
              <a:t>müellifleri ve fenni mesullerin müellif ve mesuliyet </a:t>
            </a:r>
            <a:r>
              <a:rPr lang="tr-TR" sz="2400" dirty="0" smtClean="0"/>
              <a:t>belgeleri </a:t>
            </a:r>
            <a:endParaRPr lang="tr-TR" sz="2400" dirty="0"/>
          </a:p>
          <a:p>
            <a:r>
              <a:rPr lang="tr-TR" sz="2400" dirty="0" smtClean="0"/>
              <a:t>Sürveyan </a:t>
            </a:r>
            <a:r>
              <a:rPr lang="tr-TR" sz="2400" dirty="0"/>
              <a:t>belgeleri </a:t>
            </a:r>
          </a:p>
          <a:p>
            <a:r>
              <a:rPr lang="tr-TR" sz="2400" dirty="0" smtClean="0"/>
              <a:t>Sığınak </a:t>
            </a:r>
            <a:r>
              <a:rPr lang="tr-TR" sz="2400" dirty="0"/>
              <a:t>raporu </a:t>
            </a:r>
          </a:p>
        </p:txBody>
      </p:sp>
      <p:sp>
        <p:nvSpPr>
          <p:cNvPr id="7" name="3 Başlık"/>
          <p:cNvSpPr>
            <a:spLocks noGrp="1"/>
          </p:cNvSpPr>
          <p:nvPr>
            <p:ph type="title"/>
          </p:nvPr>
        </p:nvSpPr>
        <p:spPr>
          <a:xfrm>
            <a:off x="441079" y="365127"/>
            <a:ext cx="8285285" cy="854074"/>
          </a:xfrm>
        </p:spPr>
        <p:txBody>
          <a:bodyPr>
            <a:normAutofit/>
          </a:bodyPr>
          <a:lstStyle/>
          <a:p>
            <a:r>
              <a:rPr lang="tr-TR" sz="3600" b="1" dirty="0">
                <a:solidFill>
                  <a:srgbClr val="FF0000"/>
                </a:solidFill>
              </a:rPr>
              <a:t>Binalarda İnşaat Ruhsatı </a:t>
            </a:r>
            <a:r>
              <a:rPr lang="tr-TR" sz="3600" b="1" dirty="0" smtClean="0">
                <a:solidFill>
                  <a:srgbClr val="FF0000"/>
                </a:solidFill>
              </a:rPr>
              <a:t>Aşaması - 1</a:t>
            </a:r>
            <a:endParaRPr lang="tr-TR" sz="3600" b="1" dirty="0">
              <a:solidFill>
                <a:srgbClr val="FF0000"/>
              </a:solidFill>
            </a:endParaRPr>
          </a:p>
        </p:txBody>
      </p:sp>
    </p:spTree>
    <p:extLst>
      <p:ext uri="{BB962C8B-B14F-4D97-AF65-F5344CB8AC3E}">
        <p14:creationId xmlns:p14="http://schemas.microsoft.com/office/powerpoint/2010/main" val="79743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Genel Baca Standartları</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nSpc>
                <a:spcPct val="100000"/>
              </a:lnSpc>
              <a:buFont typeface="Wingdings" pitchFamily="2" charset="2"/>
              <a:buChar char="Ø"/>
            </a:pPr>
            <a:r>
              <a:rPr lang="tr-TR" dirty="0" smtClean="0"/>
              <a:t>TS </a:t>
            </a:r>
            <a:r>
              <a:rPr lang="tr-TR" dirty="0"/>
              <a:t>11380 (28.04.1994) Yan Hava Tertibatları (Yardımcı Hava Düzenleyicileri)- Konut ve Benzeri Bina Bacaları İçin</a:t>
            </a:r>
          </a:p>
          <a:p>
            <a:pPr marL="363538" lvl="1" indent="-363538">
              <a:lnSpc>
                <a:spcPct val="100000"/>
              </a:lnSpc>
              <a:buFont typeface="Wingdings" pitchFamily="2" charset="2"/>
              <a:buChar char="Ø"/>
            </a:pPr>
            <a:r>
              <a:rPr lang="tr-TR" dirty="0" smtClean="0"/>
              <a:t>TS </a:t>
            </a:r>
            <a:r>
              <a:rPr lang="tr-TR" dirty="0"/>
              <a:t>11384 </a:t>
            </a:r>
            <a:r>
              <a:rPr lang="tr-TR" dirty="0" smtClean="0"/>
              <a:t>(28.04.1994) Bacalar-Konut </a:t>
            </a:r>
            <a:r>
              <a:rPr lang="tr-TR" dirty="0"/>
              <a:t>vb. Bina Bacaları-Ekleme Parçaları Tasarım </a:t>
            </a:r>
            <a:r>
              <a:rPr lang="tr-TR" dirty="0" smtClean="0"/>
              <a:t>ve Yapım Kuralları</a:t>
            </a:r>
          </a:p>
          <a:p>
            <a:pPr marL="363538" lvl="1" indent="-363538">
              <a:lnSpc>
                <a:spcPct val="100000"/>
              </a:lnSpc>
              <a:buFont typeface="Wingdings" pitchFamily="2" charset="2"/>
              <a:buChar char="Ø"/>
            </a:pPr>
            <a:r>
              <a:rPr lang="tr-TR" dirty="0"/>
              <a:t>TS 11384 (28.04.1994) Bacalar-Konut vb. Binalar İçin- Deney Bacaları Deneyleri </a:t>
            </a:r>
            <a:r>
              <a:rPr lang="tr-TR" dirty="0" smtClean="0"/>
              <a:t>İçin Sartlar </a:t>
            </a:r>
            <a:r>
              <a:rPr lang="tr-TR" dirty="0"/>
              <a:t>ve Değerlendirme </a:t>
            </a:r>
            <a:r>
              <a:rPr lang="tr-TR" dirty="0" smtClean="0"/>
              <a:t>Kuralları</a:t>
            </a:r>
          </a:p>
          <a:p>
            <a:pPr marL="363538" lvl="1" indent="-363538">
              <a:lnSpc>
                <a:spcPct val="100000"/>
              </a:lnSpc>
              <a:buFont typeface="Wingdings" pitchFamily="2" charset="2"/>
              <a:buChar char="Ø"/>
            </a:pPr>
            <a:r>
              <a:rPr lang="tr-TR" b="1" dirty="0"/>
              <a:t>TS 11386 </a:t>
            </a:r>
            <a:r>
              <a:rPr lang="tr-TR" b="1" dirty="0" smtClean="0"/>
              <a:t>(28.04.1994) </a:t>
            </a:r>
            <a:r>
              <a:rPr lang="tr-TR" b="1" dirty="0"/>
              <a:t>Bacalar-Konut ve Benzeri Binalar İçin-Tasarım ve Yapım </a:t>
            </a:r>
            <a:r>
              <a:rPr lang="tr-TR" b="1" dirty="0" smtClean="0"/>
              <a:t>Kuralları</a:t>
            </a:r>
          </a:p>
          <a:p>
            <a:pPr marL="363538" lvl="1" indent="-363538">
              <a:lnSpc>
                <a:spcPct val="100000"/>
              </a:lnSpc>
              <a:buFont typeface="Wingdings" pitchFamily="2" charset="2"/>
              <a:buChar char="Ø"/>
            </a:pPr>
            <a:r>
              <a:rPr lang="tr-TR" dirty="0"/>
              <a:t>TS </a:t>
            </a:r>
            <a:r>
              <a:rPr lang="tr-TR" dirty="0" smtClean="0"/>
              <a:t>11387 </a:t>
            </a:r>
            <a:r>
              <a:rPr lang="tr-TR" dirty="0"/>
              <a:t>(28.04.1994) Bacalar-Konut ve Benzeri Binalarda Baca Temizleme </a:t>
            </a:r>
            <a:r>
              <a:rPr lang="tr-TR" dirty="0" smtClean="0"/>
              <a:t>Tertibatı Yapım Kuralları</a:t>
            </a:r>
          </a:p>
          <a:p>
            <a:pPr marL="363538" lvl="1" indent="-363538">
              <a:lnSpc>
                <a:spcPct val="100000"/>
              </a:lnSpc>
              <a:buFont typeface="Wingdings" pitchFamily="2" charset="2"/>
              <a:buChar char="Ø"/>
            </a:pPr>
            <a:r>
              <a:rPr lang="sv-SE" b="1" dirty="0" smtClean="0"/>
              <a:t>TS </a:t>
            </a:r>
            <a:r>
              <a:rPr lang="sv-SE" b="1" dirty="0"/>
              <a:t>EN 1443 </a:t>
            </a:r>
            <a:r>
              <a:rPr lang="tr-TR" b="1" dirty="0"/>
              <a:t>(</a:t>
            </a:r>
            <a:r>
              <a:rPr lang="sv-SE" b="1" dirty="0"/>
              <a:t>09.03.2006</a:t>
            </a:r>
            <a:r>
              <a:rPr lang="tr-TR" b="1" dirty="0"/>
              <a:t>)</a:t>
            </a:r>
            <a:r>
              <a:rPr lang="sv-SE" b="1" dirty="0"/>
              <a:t> Bacalar – Genel kurallar</a:t>
            </a:r>
            <a:endParaRPr lang="tr-TR" b="1" dirty="0"/>
          </a:p>
          <a:p>
            <a:pPr marL="363538" lvl="1" indent="-363538">
              <a:lnSpc>
                <a:spcPct val="100000"/>
              </a:lnSpc>
              <a:buFont typeface="Wingdings" pitchFamily="2" charset="2"/>
              <a:buChar char="Ø"/>
            </a:pPr>
            <a:endParaRPr lang="tr-TR" dirty="0" smtClean="0"/>
          </a:p>
        </p:txBody>
      </p:sp>
    </p:spTree>
    <p:extLst>
      <p:ext uri="{BB962C8B-B14F-4D97-AF65-F5344CB8AC3E}">
        <p14:creationId xmlns:p14="http://schemas.microsoft.com/office/powerpoint/2010/main" val="611083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sz="2300" dirty="0" smtClean="0"/>
              <a:t>Projesinde </a:t>
            </a:r>
            <a:r>
              <a:rPr lang="tr-TR" sz="2300" dirty="0"/>
              <a:t>verilen boyutlara uygun olarak aplikasyonu yapılmalıdır.</a:t>
            </a:r>
          </a:p>
          <a:p>
            <a:pPr marL="363538" lvl="1" indent="-363538" algn="just">
              <a:lnSpc>
                <a:spcPct val="100000"/>
              </a:lnSpc>
              <a:buFont typeface="Wingdings" pitchFamily="2" charset="2"/>
              <a:buChar char="Ø"/>
            </a:pPr>
            <a:r>
              <a:rPr lang="tr-TR" sz="2300" dirty="0" smtClean="0"/>
              <a:t>Baca </a:t>
            </a:r>
            <a:r>
              <a:rPr lang="tr-TR" sz="2300" dirty="0"/>
              <a:t>iç genişliği, yüksekliği yapılacak yere göre </a:t>
            </a:r>
            <a:r>
              <a:rPr lang="tr-TR" sz="2300" dirty="0" smtClean="0"/>
              <a:t>düzenlenmiş </a:t>
            </a:r>
            <a:r>
              <a:rPr lang="tr-TR" sz="2300" dirty="0"/>
              <a:t>olmalıdır.</a:t>
            </a:r>
          </a:p>
          <a:p>
            <a:pPr marL="363538" lvl="1" indent="-363538" algn="just">
              <a:lnSpc>
                <a:spcPct val="100000"/>
              </a:lnSpc>
              <a:buFont typeface="Wingdings" pitchFamily="2" charset="2"/>
              <a:buChar char="Ø"/>
            </a:pPr>
            <a:r>
              <a:rPr lang="tr-TR" sz="2300" dirty="0" smtClean="0"/>
              <a:t>Baca </a:t>
            </a:r>
            <a:r>
              <a:rPr lang="tr-TR" sz="2300" dirty="0"/>
              <a:t>içerisinde </a:t>
            </a:r>
            <a:r>
              <a:rPr lang="tr-TR" sz="2300" dirty="0" err="1"/>
              <a:t>yoğuşma</a:t>
            </a:r>
            <a:r>
              <a:rPr lang="tr-TR" sz="2300" dirty="0"/>
              <a:t> meydana gelmeyecek şekilde tedbirler alınmalıdır.</a:t>
            </a:r>
          </a:p>
          <a:p>
            <a:pPr marL="363538" lvl="1" indent="-363538" algn="just">
              <a:lnSpc>
                <a:spcPct val="100000"/>
              </a:lnSpc>
              <a:buFont typeface="Wingdings" pitchFamily="2" charset="2"/>
              <a:buChar char="Ø"/>
            </a:pPr>
            <a:r>
              <a:rPr lang="tr-TR" sz="2300" dirty="0" smtClean="0"/>
              <a:t>Bacalar </a:t>
            </a:r>
            <a:r>
              <a:rPr lang="tr-TR" sz="2300" dirty="0"/>
              <a:t>kolay temizlenebilir </a:t>
            </a:r>
            <a:r>
              <a:rPr lang="tr-TR" sz="2300" dirty="0" smtClean="0"/>
              <a:t> olmalı ve </a:t>
            </a:r>
            <a:r>
              <a:rPr lang="tr-TR" sz="2300" dirty="0"/>
              <a:t>kesitte pürüzlü kısım olmamalıdır.</a:t>
            </a:r>
          </a:p>
          <a:p>
            <a:pPr marL="363538" lvl="1" indent="-363538" algn="just">
              <a:lnSpc>
                <a:spcPct val="100000"/>
              </a:lnSpc>
              <a:buFont typeface="Wingdings" pitchFamily="2" charset="2"/>
              <a:buChar char="Ø"/>
            </a:pPr>
            <a:r>
              <a:rPr lang="tr-TR" sz="2300" dirty="0"/>
              <a:t>Duman gazlarının akış </a:t>
            </a:r>
            <a:r>
              <a:rPr lang="tr-TR" sz="2300" dirty="0" smtClean="0"/>
              <a:t>hızının </a:t>
            </a:r>
            <a:r>
              <a:rPr lang="tr-TR" sz="2300" dirty="0"/>
              <a:t>her noktada aynı olması için, baca deliğinin boyutu tüm baca boyunca aynı olmalı; daralmalar olmamalıdır. Baca çapının en az 13 cm olması tavsiye edilir.</a:t>
            </a:r>
            <a:r>
              <a:rPr lang="tr-TR" sz="2000" dirty="0"/>
              <a:t> </a:t>
            </a:r>
            <a:endParaRPr lang="tr-TR" sz="2000" dirty="0" smtClean="0"/>
          </a:p>
          <a:p>
            <a:pPr marL="363538" lvl="1" indent="-363538" algn="just">
              <a:lnSpc>
                <a:spcPct val="100000"/>
              </a:lnSpc>
              <a:buFont typeface="Wingdings" pitchFamily="2" charset="2"/>
              <a:buChar char="Ø"/>
            </a:pPr>
            <a:r>
              <a:rPr lang="tr-TR" sz="2300" dirty="0" smtClean="0"/>
              <a:t>Baca </a:t>
            </a:r>
            <a:r>
              <a:rPr lang="tr-TR" sz="2300" dirty="0"/>
              <a:t>kanalı </a:t>
            </a:r>
            <a:r>
              <a:rPr lang="tr-TR" sz="2300" dirty="0" smtClean="0"/>
              <a:t>içerisine; </a:t>
            </a:r>
            <a:r>
              <a:rPr lang="tr-TR" sz="2300" dirty="0"/>
              <a:t>tesisat, dübel bağlantı demiri, vb</a:t>
            </a:r>
            <a:r>
              <a:rPr lang="tr-TR" sz="2300" dirty="0" smtClean="0"/>
              <a:t>. gibi herhangi </a:t>
            </a:r>
            <a:r>
              <a:rPr lang="tr-TR" sz="2300" dirty="0"/>
              <a:t>bir yabancı eleman </a:t>
            </a:r>
            <a:r>
              <a:rPr lang="tr-TR" sz="2300" dirty="0" smtClean="0"/>
              <a:t>yerleştirilmemelidir</a:t>
            </a:r>
            <a:r>
              <a:rPr lang="tr-TR" sz="2300" dirty="0"/>
              <a:t>.</a:t>
            </a:r>
          </a:p>
          <a:p>
            <a:pPr marL="363538" lvl="1" indent="-363538" algn="just">
              <a:lnSpc>
                <a:spcPct val="100000"/>
              </a:lnSpc>
              <a:buFont typeface="Wingdings" pitchFamily="2" charset="2"/>
              <a:buChar char="Ø"/>
            </a:pPr>
            <a:r>
              <a:rPr lang="tr-TR" sz="2300" dirty="0" smtClean="0"/>
              <a:t>Bacanın </a:t>
            </a:r>
            <a:r>
              <a:rPr lang="tr-TR" sz="2300" dirty="0"/>
              <a:t>dışarıda kalan duvarları hava koşullarına karşı dayanıklı olmalıdır</a:t>
            </a:r>
            <a:r>
              <a:rPr lang="tr-TR" sz="2300" dirty="0" smtClean="0"/>
              <a:t>.</a:t>
            </a:r>
            <a:endParaRPr lang="tr-TR" sz="2300" dirty="0"/>
          </a:p>
        </p:txBody>
      </p:sp>
    </p:spTree>
    <p:extLst>
      <p:ext uri="{BB962C8B-B14F-4D97-AF65-F5344CB8AC3E}">
        <p14:creationId xmlns:p14="http://schemas.microsoft.com/office/powerpoint/2010/main" val="1095893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Kurallar-2</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Bacalar </a:t>
            </a:r>
            <a:r>
              <a:rPr lang="tr-TR" dirty="0"/>
              <a:t>dik bir eksen üzerinde şaşma olmadan devam etmelidir</a:t>
            </a:r>
            <a:r>
              <a:rPr lang="tr-TR" dirty="0" smtClean="0"/>
              <a:t>.</a:t>
            </a:r>
          </a:p>
          <a:p>
            <a:pPr marL="363538" lvl="1" indent="-363538" algn="just">
              <a:lnSpc>
                <a:spcPct val="100000"/>
              </a:lnSpc>
              <a:buFont typeface="Wingdings" pitchFamily="2" charset="2"/>
              <a:buChar char="Ø"/>
            </a:pPr>
            <a:r>
              <a:rPr lang="tr-TR" dirty="0"/>
              <a:t>Baca içerisine harç kalıntıları taşmamalı, derzler iyice doldurulmalı ve içerisine dökülmemelidir.</a:t>
            </a:r>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smtClean="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76" y="2993902"/>
            <a:ext cx="2054906" cy="273987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131" y="2993901"/>
            <a:ext cx="2054906" cy="273987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212" y="3269228"/>
            <a:ext cx="2744447" cy="2058647"/>
          </a:xfrm>
          <a:prstGeom prst="rect">
            <a:avLst/>
          </a:prstGeom>
        </p:spPr>
      </p:pic>
    </p:spTree>
    <p:extLst>
      <p:ext uri="{BB962C8B-B14F-4D97-AF65-F5344CB8AC3E}">
        <p14:creationId xmlns:p14="http://schemas.microsoft.com/office/powerpoint/2010/main" val="363950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Kurallar-3</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 </a:t>
            </a:r>
            <a:r>
              <a:rPr lang="tr-TR" dirty="0"/>
              <a:t>yapımında daire kesitli kanallarda, diğer </a:t>
            </a:r>
            <a:r>
              <a:rPr lang="tr-TR" dirty="0" err="1"/>
              <a:t>karesel</a:t>
            </a:r>
            <a:r>
              <a:rPr lang="tr-TR" dirty="0"/>
              <a:t> kesitlere göre daha </a:t>
            </a:r>
            <a:r>
              <a:rPr lang="tr-TR" dirty="0" smtClean="0"/>
              <a:t>az sürtünme </a:t>
            </a:r>
            <a:r>
              <a:rPr lang="tr-TR" dirty="0"/>
              <a:t>olduğu, bu nedenle daha iyi çekim yaptığı gözden kaçırılmamalıdır</a:t>
            </a:r>
            <a:r>
              <a:rPr lang="tr-TR" dirty="0" smtClean="0"/>
              <a:t>.</a:t>
            </a:r>
            <a:endParaRPr lang="tr-TR" dirty="0"/>
          </a:p>
        </p:txBody>
      </p:sp>
      <p:pic>
        <p:nvPicPr>
          <p:cNvPr id="7" name="Resim 6" descr="Yuvarlak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6" y="3395788"/>
            <a:ext cx="2552700" cy="1390650"/>
          </a:xfrm>
          <a:prstGeom prst="rect">
            <a:avLst/>
          </a:prstGeom>
          <a:noFill/>
          <a:ln>
            <a:noFill/>
          </a:ln>
        </p:spPr>
      </p:pic>
      <p:pic>
        <p:nvPicPr>
          <p:cNvPr id="10" name="Resim 9" descr="Kare delikli baca tuğlası">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9420" y="3413885"/>
            <a:ext cx="2807970" cy="1372553"/>
          </a:xfrm>
          <a:prstGeom prst="rect">
            <a:avLst/>
          </a:prstGeom>
          <a:noFill/>
          <a:ln>
            <a:noFill/>
          </a:ln>
        </p:spPr>
      </p:pic>
      <p:pic>
        <p:nvPicPr>
          <p:cNvPr id="11" name="Resim 10" descr="Dikdörtgen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9506" y="3407510"/>
            <a:ext cx="2760345" cy="1390174"/>
          </a:xfrm>
          <a:prstGeom prst="rect">
            <a:avLst/>
          </a:prstGeom>
          <a:noFill/>
          <a:ln>
            <a:noFill/>
          </a:ln>
        </p:spPr>
      </p:pic>
    </p:spTree>
    <p:extLst>
      <p:ext uri="{BB962C8B-B14F-4D97-AF65-F5344CB8AC3E}">
        <p14:creationId xmlns:p14="http://schemas.microsoft.com/office/powerpoint/2010/main" val="39034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Kurallar-4</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 </a:t>
            </a:r>
            <a:r>
              <a:rPr lang="tr-TR" dirty="0"/>
              <a:t>kanalları kolayca temizlenebilmelidir.</a:t>
            </a:r>
          </a:p>
          <a:p>
            <a:pPr marL="363538" lvl="1" indent="-363538" algn="just">
              <a:lnSpc>
                <a:spcPct val="100000"/>
              </a:lnSpc>
              <a:buFont typeface="Wingdings" pitchFamily="2" charset="2"/>
              <a:buChar char="Ø"/>
            </a:pPr>
            <a:r>
              <a:rPr lang="tr-TR" dirty="0" smtClean="0"/>
              <a:t>Ateş </a:t>
            </a:r>
            <a:r>
              <a:rPr lang="tr-TR" dirty="0"/>
              <a:t>bacası duvarları 500 </a:t>
            </a:r>
            <a:r>
              <a:rPr lang="tr-TR" dirty="0" smtClean="0"/>
              <a:t>C ısıya </a:t>
            </a:r>
            <a:r>
              <a:rPr lang="tr-TR" dirty="0"/>
              <a:t>dayanıklı olan </a:t>
            </a:r>
            <a:r>
              <a:rPr lang="tr-TR" dirty="0" smtClean="0"/>
              <a:t>malzemeden yapılmalıdır</a:t>
            </a:r>
            <a:r>
              <a:rPr lang="tr-TR" dirty="0"/>
              <a:t>.</a:t>
            </a:r>
          </a:p>
          <a:p>
            <a:pPr marL="363538" lvl="1" indent="-363538" algn="just">
              <a:lnSpc>
                <a:spcPct val="100000"/>
              </a:lnSpc>
              <a:buFont typeface="Wingdings" pitchFamily="2" charset="2"/>
              <a:buChar char="Ø"/>
            </a:pPr>
            <a:r>
              <a:rPr lang="tr-TR" dirty="0" smtClean="0"/>
              <a:t>Ateş </a:t>
            </a:r>
            <a:r>
              <a:rPr lang="tr-TR" dirty="0"/>
              <a:t>bacalarında kanal genişliği, iyi bir çekim ve yangın güvenliği </a:t>
            </a:r>
            <a:r>
              <a:rPr lang="tr-TR" dirty="0" smtClean="0"/>
              <a:t>açısından en </a:t>
            </a:r>
            <a:r>
              <a:rPr lang="tr-TR" dirty="0"/>
              <a:t>az 13,5 cm olmalıdır.</a:t>
            </a:r>
          </a:p>
          <a:p>
            <a:pPr marL="363538" lvl="1" indent="-363538" algn="just">
              <a:lnSpc>
                <a:spcPct val="100000"/>
              </a:lnSpc>
              <a:buFont typeface="Wingdings" pitchFamily="2" charset="2"/>
              <a:buChar char="Ø"/>
            </a:pPr>
            <a:r>
              <a:rPr lang="tr-TR" dirty="0" smtClean="0"/>
              <a:t>Dikdörtgen </a:t>
            </a:r>
            <a:r>
              <a:rPr lang="tr-TR" dirty="0"/>
              <a:t>kesitli bacalarda kısa kenarın uzun kenara oranı 2/3 olmalıdır</a:t>
            </a:r>
            <a:r>
              <a:rPr lang="tr-TR" dirty="0" smtClean="0"/>
              <a:t>.</a:t>
            </a:r>
            <a:endParaRPr lang="tr-TR" dirty="0"/>
          </a:p>
        </p:txBody>
      </p:sp>
      <p:pic>
        <p:nvPicPr>
          <p:cNvPr id="4" name="Resim 3" descr="Dikdörtgen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1531" y="4344135"/>
            <a:ext cx="2760345" cy="1390174"/>
          </a:xfrm>
          <a:prstGeom prst="rect">
            <a:avLst/>
          </a:prstGeom>
          <a:noFill/>
          <a:ln>
            <a:noFill/>
          </a:ln>
        </p:spPr>
      </p:pic>
      <p:cxnSp>
        <p:nvCxnSpPr>
          <p:cNvPr id="3" name="Düz Ok Bağlayıcısı 2"/>
          <p:cNvCxnSpPr/>
          <p:nvPr/>
        </p:nvCxnSpPr>
        <p:spPr>
          <a:xfrm flipV="1">
            <a:off x="3409950" y="4344135"/>
            <a:ext cx="657225" cy="34216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4257675" y="4325085"/>
            <a:ext cx="495300" cy="25644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3409950" y="4285145"/>
            <a:ext cx="481379" cy="289429"/>
          </a:xfrm>
          <a:prstGeom prst="rect">
            <a:avLst/>
          </a:prstGeom>
          <a:noFill/>
          <a:ln w="25400">
            <a:noFill/>
          </a:ln>
        </p:spPr>
        <p:txBody>
          <a:bodyPr wrap="square" lIns="36000" tIns="36000" rIns="36000" bIns="36000" rtlCol="0">
            <a:spAutoFit/>
          </a:bodyPr>
          <a:lstStyle>
            <a:defPPr>
              <a:defRPr lang="en-US"/>
            </a:defPPr>
            <a:lvl1pPr>
              <a:lnSpc>
                <a:spcPct val="75000"/>
              </a:lnSpc>
            </a:lvl1pPr>
          </a:lstStyle>
          <a:p>
            <a:r>
              <a:rPr lang="tr-TR" dirty="0" smtClean="0"/>
              <a:t>3br</a:t>
            </a:r>
            <a:endParaRPr lang="tr-TR" dirty="0"/>
          </a:p>
        </p:txBody>
      </p:sp>
      <p:sp>
        <p:nvSpPr>
          <p:cNvPr id="11" name="Metin kutusu 10"/>
          <p:cNvSpPr txBox="1"/>
          <p:nvPr/>
        </p:nvSpPr>
        <p:spPr>
          <a:xfrm>
            <a:off x="4449588" y="4210396"/>
            <a:ext cx="481379" cy="289429"/>
          </a:xfrm>
          <a:prstGeom prst="rect">
            <a:avLst/>
          </a:prstGeom>
          <a:noFill/>
          <a:ln w="25400">
            <a:noFill/>
          </a:ln>
        </p:spPr>
        <p:txBody>
          <a:bodyPr wrap="square" lIns="36000" tIns="36000" rIns="36000" bIns="36000" rtlCol="0">
            <a:spAutoFit/>
          </a:bodyPr>
          <a:lstStyle>
            <a:defPPr>
              <a:defRPr lang="en-US"/>
            </a:defPPr>
            <a:lvl1pPr>
              <a:lnSpc>
                <a:spcPct val="75000"/>
              </a:lnSpc>
            </a:lvl1pPr>
          </a:lstStyle>
          <a:p>
            <a:r>
              <a:rPr lang="tr-TR" dirty="0"/>
              <a:t>2</a:t>
            </a:r>
            <a:r>
              <a:rPr lang="tr-TR" dirty="0" smtClean="0"/>
              <a:t>br</a:t>
            </a:r>
            <a:endParaRPr lang="tr-TR" dirty="0"/>
          </a:p>
        </p:txBody>
      </p:sp>
    </p:spTree>
    <p:extLst>
      <p:ext uri="{BB962C8B-B14F-4D97-AF65-F5344CB8AC3E}">
        <p14:creationId xmlns:p14="http://schemas.microsoft.com/office/powerpoint/2010/main" val="91436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Kurallar-5</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Bir </a:t>
            </a:r>
            <a:r>
              <a:rPr lang="tr-TR" dirty="0"/>
              <a:t>baca kanalına birden </a:t>
            </a:r>
            <a:r>
              <a:rPr lang="tr-TR" dirty="0" smtClean="0"/>
              <a:t>fazla ateş </a:t>
            </a:r>
            <a:r>
              <a:rPr lang="tr-TR" dirty="0"/>
              <a:t>kaynağı girişi yapılmamasına dikkat </a:t>
            </a:r>
            <a:r>
              <a:rPr lang="tr-TR" dirty="0" smtClean="0"/>
              <a:t>edilmelidir</a:t>
            </a:r>
            <a:r>
              <a:rPr lang="tr-TR" dirty="0"/>
              <a:t>. </a:t>
            </a:r>
            <a:r>
              <a:rPr lang="tr-TR" dirty="0" smtClean="0"/>
              <a:t>Yapılacaksa aralarında </a:t>
            </a:r>
            <a:r>
              <a:rPr lang="tr-TR" dirty="0"/>
              <a:t>en az 30 cm </a:t>
            </a:r>
            <a:r>
              <a:rPr lang="tr-TR" dirty="0" smtClean="0"/>
              <a:t>olmalıdır.</a:t>
            </a:r>
          </a:p>
        </p:txBody>
      </p:sp>
      <p:pic>
        <p:nvPicPr>
          <p:cNvPr id="4" name="Resim 3" descr="Aynı yere iki soba borusu bağlantısı ile soba borusunun baca içerisine girişi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6576" y="2300922"/>
            <a:ext cx="5867400" cy="3453765"/>
          </a:xfrm>
          <a:prstGeom prst="rect">
            <a:avLst/>
          </a:prstGeom>
          <a:noFill/>
          <a:ln>
            <a:noFill/>
          </a:ln>
        </p:spPr>
      </p:pic>
    </p:spTree>
    <p:extLst>
      <p:ext uri="{BB962C8B-B14F-4D97-AF65-F5344CB8AC3E}">
        <p14:creationId xmlns:p14="http://schemas.microsoft.com/office/powerpoint/2010/main" val="132473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Kurallar-6</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yüksekliğinin yeterli olmadığı durumlarda gerekli çekiş gücü elde edilemeyeceğinden verimli bir yanma ortamı sağlanamaz.  Bu durumlarda sık sık baca gazı tepmesi nedeniyle zehirlenme olayları yaşanabilir. Bu yüzden bacanın çatı üzerindeki </a:t>
            </a:r>
            <a:r>
              <a:rPr lang="tr-TR" dirty="0" smtClean="0"/>
              <a:t>yüksekliği, </a:t>
            </a:r>
            <a:r>
              <a:rPr lang="tr-TR" dirty="0"/>
              <a:t>çatının en yüksek mahyasından </a:t>
            </a:r>
            <a:r>
              <a:rPr lang="tr-TR" dirty="0" smtClean="0"/>
              <a:t>en az 80 cm daha yüksekte yapılmalıdır..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 y="3387477"/>
            <a:ext cx="7637929" cy="2664296"/>
          </a:xfrm>
          <a:prstGeom prst="rect">
            <a:avLst/>
          </a:prstGeom>
        </p:spPr>
      </p:pic>
    </p:spTree>
    <p:extLst>
      <p:ext uri="{BB962C8B-B14F-4D97-AF65-F5344CB8AC3E}">
        <p14:creationId xmlns:p14="http://schemas.microsoft.com/office/powerpoint/2010/main" val="22183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Kurallar-7</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Duman bacasının çatı yüzeyinden yüksekliği 250 cm fazla ise demir </a:t>
            </a:r>
            <a:r>
              <a:rPr lang="tr-TR" dirty="0" smtClean="0"/>
              <a:t>veya çelik </a:t>
            </a:r>
            <a:r>
              <a:rPr lang="tr-TR" dirty="0"/>
              <a:t>tellerle çatıya bağlanmalıdır</a:t>
            </a:r>
            <a:endParaRPr lang="tr-TR" dirty="0" smtClean="0"/>
          </a:p>
        </p:txBody>
      </p:sp>
      <p:pic>
        <p:nvPicPr>
          <p:cNvPr id="6" name="3 Resim" descr="C:\Documents and Settings\özlemçırpan\Desktop\yuksek_bacalarin_baglanmasi.JPG"/>
          <p:cNvPicPr>
            <a:picLocks noChangeAspect="1"/>
          </p:cNvPicPr>
          <p:nvPr/>
        </p:nvPicPr>
        <p:blipFill>
          <a:blip r:embed="rId2"/>
          <a:srcRect b="16910"/>
          <a:stretch>
            <a:fillRect/>
          </a:stretch>
        </p:blipFill>
        <p:spPr bwMode="auto">
          <a:xfrm>
            <a:off x="1317013" y="2643181"/>
            <a:ext cx="6486525" cy="2469269"/>
          </a:xfrm>
          <a:prstGeom prst="rect">
            <a:avLst/>
          </a:prstGeom>
          <a:noFill/>
          <a:ln w="9525">
            <a:noFill/>
            <a:miter lim="800000"/>
            <a:headEnd/>
            <a:tailEnd/>
          </a:ln>
        </p:spPr>
      </p:pic>
    </p:spTree>
    <p:extLst>
      <p:ext uri="{BB962C8B-B14F-4D97-AF65-F5344CB8AC3E}">
        <p14:creationId xmlns:p14="http://schemas.microsoft.com/office/powerpoint/2010/main" val="4117899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Kurallar-8</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kanalını temizlemek için </a:t>
            </a:r>
            <a:r>
              <a:rPr lang="tr-TR" dirty="0" smtClean="0"/>
              <a:t>döşemeden en </a:t>
            </a:r>
            <a:r>
              <a:rPr lang="tr-TR" dirty="0"/>
              <a:t>çok 70 cm yükseklikte </a:t>
            </a:r>
            <a:r>
              <a:rPr lang="tr-TR" dirty="0" smtClean="0"/>
              <a:t>temizleme deliği </a:t>
            </a:r>
            <a:r>
              <a:rPr lang="tr-TR" dirty="0"/>
              <a:t>yapılmalıdır. Genişliği baca </a:t>
            </a:r>
            <a:r>
              <a:rPr lang="tr-TR" dirty="0" smtClean="0"/>
              <a:t>kanalı kadar</a:t>
            </a:r>
            <a:r>
              <a:rPr lang="tr-TR" dirty="0"/>
              <a:t>, yüksekliği 20 cm </a:t>
            </a:r>
            <a:r>
              <a:rPr lang="tr-TR" dirty="0" smtClean="0"/>
              <a:t>olmalıdır.</a:t>
            </a:r>
          </a:p>
        </p:txBody>
      </p:sp>
      <p:pic>
        <p:nvPicPr>
          <p:cNvPr id="5" name="4 Resim" descr="baca_temizleme_deligi"/>
          <p:cNvPicPr>
            <a:picLocks noChangeAspect="1"/>
          </p:cNvPicPr>
          <p:nvPr/>
        </p:nvPicPr>
        <p:blipFill>
          <a:blip r:embed="rId2"/>
          <a:srcRect/>
          <a:stretch>
            <a:fillRect/>
          </a:stretch>
        </p:blipFill>
        <p:spPr bwMode="auto">
          <a:xfrm>
            <a:off x="2824137" y="2747952"/>
            <a:ext cx="2689860" cy="3192780"/>
          </a:xfrm>
          <a:prstGeom prst="rect">
            <a:avLst/>
          </a:prstGeom>
          <a:noFill/>
          <a:ln w="9525">
            <a:noFill/>
            <a:miter lim="800000"/>
            <a:headEnd/>
            <a:tailEnd/>
          </a:ln>
          <a:effectLst/>
        </p:spPr>
      </p:pic>
    </p:spTree>
    <p:extLst>
      <p:ext uri="{BB962C8B-B14F-4D97-AF65-F5344CB8AC3E}">
        <p14:creationId xmlns:p14="http://schemas.microsoft.com/office/powerpoint/2010/main" val="4042930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Kurallar-9</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buFont typeface="Wingdings" pitchFamily="2" charset="2"/>
              <a:buChar char="Ø"/>
            </a:pPr>
            <a:r>
              <a:rPr lang="tr-TR" sz="2200" dirty="0" smtClean="0"/>
              <a:t>Bacanın </a:t>
            </a:r>
            <a:r>
              <a:rPr lang="tr-TR" sz="2200" dirty="0"/>
              <a:t>çatı üzerindeki yüksekliği çatının en yüksek mahyasından 80 cm’den az olamaz.</a:t>
            </a:r>
          </a:p>
          <a:p>
            <a:pPr marL="363538" lvl="1" indent="-363538" algn="just">
              <a:buFont typeface="Wingdings" pitchFamily="2" charset="2"/>
              <a:buChar char="Ø"/>
            </a:pPr>
            <a:r>
              <a:rPr lang="tr-TR" sz="2200" dirty="0" smtClean="0"/>
              <a:t>Zorunlu </a:t>
            </a:r>
            <a:r>
              <a:rPr lang="tr-TR" sz="2200" dirty="0"/>
              <a:t>durumlarda çatıda baca </a:t>
            </a:r>
            <a:r>
              <a:rPr lang="tr-TR" sz="2200" dirty="0" smtClean="0"/>
              <a:t>kanalı kaydırılması </a:t>
            </a:r>
            <a:r>
              <a:rPr lang="tr-TR" sz="2200" dirty="0"/>
              <a:t>gerekiyorsa kaydırma </a:t>
            </a:r>
            <a:r>
              <a:rPr lang="tr-TR" sz="2200" dirty="0" smtClean="0"/>
              <a:t>açısı 60 derecelik </a:t>
            </a:r>
            <a:r>
              <a:rPr lang="tr-TR" sz="2200" dirty="0"/>
              <a:t>eğimin altına düşmemelidir.</a:t>
            </a:r>
            <a:endParaRPr lang="tr-TR" sz="2200" dirty="0" smtClean="0"/>
          </a:p>
        </p:txBody>
      </p:sp>
      <p:pic>
        <p:nvPicPr>
          <p:cNvPr id="6" name="4 Resim" descr="C:\Documents and Settings\özlmçrpn\Desktop\images (17).JPG"/>
          <p:cNvPicPr>
            <a:picLocks noChangeAspect="1"/>
          </p:cNvPicPr>
          <p:nvPr/>
        </p:nvPicPr>
        <p:blipFill>
          <a:blip r:embed="rId2"/>
          <a:srcRect/>
          <a:stretch>
            <a:fillRect/>
          </a:stretch>
        </p:blipFill>
        <p:spPr bwMode="auto">
          <a:xfrm>
            <a:off x="1609699" y="2805107"/>
            <a:ext cx="5800725" cy="3409950"/>
          </a:xfrm>
          <a:prstGeom prst="rect">
            <a:avLst/>
          </a:prstGeom>
          <a:noFill/>
          <a:ln w="9525">
            <a:noFill/>
            <a:miter lim="800000"/>
            <a:headEnd/>
            <a:tailEnd/>
          </a:ln>
        </p:spPr>
      </p:pic>
    </p:spTree>
    <p:extLst>
      <p:ext uri="{BB962C8B-B14F-4D97-AF65-F5344CB8AC3E}">
        <p14:creationId xmlns:p14="http://schemas.microsoft.com/office/powerpoint/2010/main" val="206095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441079" y="365127"/>
            <a:ext cx="8285285" cy="854074"/>
          </a:xfrm>
        </p:spPr>
        <p:txBody>
          <a:bodyPr>
            <a:normAutofit/>
          </a:bodyPr>
          <a:lstStyle/>
          <a:p>
            <a:r>
              <a:rPr lang="tr-TR" sz="3600" b="1" dirty="0">
                <a:solidFill>
                  <a:srgbClr val="FF0000"/>
                </a:solidFill>
              </a:rPr>
              <a:t>Binalarda İnşaat Ruhsatı </a:t>
            </a:r>
            <a:r>
              <a:rPr lang="tr-TR" sz="3600" b="1" dirty="0" smtClean="0">
                <a:solidFill>
                  <a:srgbClr val="FF0000"/>
                </a:solidFill>
              </a:rPr>
              <a:t>Aşaması - 2</a:t>
            </a:r>
            <a:endParaRPr lang="tr-TR" sz="3600" b="1" dirty="0">
              <a:solidFill>
                <a:srgbClr val="FF0000"/>
              </a:solidFill>
            </a:endParaRPr>
          </a:p>
        </p:txBody>
      </p:sp>
      <p:sp>
        <p:nvSpPr>
          <p:cNvPr id="10" name="4 İçerik Yer Tutucusu"/>
          <p:cNvSpPr txBox="1">
            <a:spLocks/>
          </p:cNvSpPr>
          <p:nvPr/>
        </p:nvSpPr>
        <p:spPr>
          <a:xfrm>
            <a:off x="359018" y="1016738"/>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smtClean="0">
                <a:solidFill>
                  <a:srgbClr val="0000FF"/>
                </a:solidFill>
              </a:rPr>
              <a:t>Mimari proje </a:t>
            </a:r>
            <a:endParaRPr lang="tr-TR" sz="3200" b="1" dirty="0">
              <a:solidFill>
                <a:srgbClr val="0000FF"/>
              </a:solidFill>
            </a:endParaRPr>
          </a:p>
        </p:txBody>
      </p:sp>
      <p:pic>
        <p:nvPicPr>
          <p:cNvPr id="2050" name="Picture 2" descr="http://www.karacainsaat.net/images/k4/k4mimari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06" y="1559171"/>
            <a:ext cx="5334000" cy="473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65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Kurallar-10</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kanalları mümkün </a:t>
            </a:r>
            <a:r>
              <a:rPr lang="tr-TR" dirty="0" smtClean="0"/>
              <a:t>olduğunca gruplandırılmalıdır </a:t>
            </a:r>
            <a:r>
              <a:rPr lang="tr-TR" dirty="0"/>
              <a:t>ve uzun kenar </a:t>
            </a:r>
            <a:r>
              <a:rPr lang="tr-TR" dirty="0" smtClean="0"/>
              <a:t>çatı eğimine paralel </a:t>
            </a:r>
            <a:r>
              <a:rPr lang="tr-TR" dirty="0"/>
              <a:t>yapılmalıdır.</a:t>
            </a:r>
            <a:endParaRPr lang="tr-TR" dirty="0" smtClean="0"/>
          </a:p>
        </p:txBody>
      </p:sp>
      <p:pic>
        <p:nvPicPr>
          <p:cNvPr id="5"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72" y="2352948"/>
            <a:ext cx="5529289" cy="3744416"/>
          </a:xfrm>
          <a:prstGeom prst="rect">
            <a:avLst/>
          </a:prstGeom>
          <a:solidFill>
            <a:schemeClr val="bg1"/>
          </a:solidFill>
        </p:spPr>
      </p:pic>
    </p:spTree>
    <p:extLst>
      <p:ext uri="{BB962C8B-B14F-4D97-AF65-F5344CB8AC3E}">
        <p14:creationId xmlns:p14="http://schemas.microsoft.com/office/powerpoint/2010/main" val="424964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Kurallar-11</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Bacaların </a:t>
            </a:r>
            <a:r>
              <a:rPr lang="tr-TR" dirty="0"/>
              <a:t>çatı yüzeyine çıktıkları noktalarda gerekli yalıtım işleri yapılmalıdır.</a:t>
            </a:r>
          </a:p>
          <a:p>
            <a:pPr marL="363538" lvl="1" indent="-363538" algn="just">
              <a:lnSpc>
                <a:spcPct val="100000"/>
              </a:lnSpc>
              <a:buFont typeface="Wingdings" pitchFamily="2" charset="2"/>
              <a:buChar char="Ø"/>
            </a:pPr>
            <a:r>
              <a:rPr lang="tr-TR" dirty="0" smtClean="0"/>
              <a:t>Bacaların </a:t>
            </a:r>
            <a:r>
              <a:rPr lang="tr-TR" dirty="0"/>
              <a:t>en üst noktalarında, yukarıdan gelecek etkilere karşı baca </a:t>
            </a:r>
            <a:r>
              <a:rPr lang="tr-TR" dirty="0" smtClean="0"/>
              <a:t>şapkası yapılmalıdır.</a:t>
            </a:r>
            <a:endParaRPr lang="tr-TR" dirty="0"/>
          </a:p>
        </p:txBody>
      </p:sp>
      <p:pic>
        <p:nvPicPr>
          <p:cNvPr id="6" name="Picture 2" descr="C:\Documents and Settings\özlmçrpn\Desktop\baca resmleriii\baca eteği\indir.jpg"/>
          <p:cNvPicPr>
            <a:picLocks noChangeAspect="1" noChangeArrowheads="1"/>
          </p:cNvPicPr>
          <p:nvPr/>
        </p:nvPicPr>
        <p:blipFill>
          <a:blip r:embed="rId2"/>
          <a:srcRect/>
          <a:stretch>
            <a:fillRect/>
          </a:stretch>
        </p:blipFill>
        <p:spPr bwMode="auto">
          <a:xfrm>
            <a:off x="634976" y="3373418"/>
            <a:ext cx="2143140" cy="2000264"/>
          </a:xfrm>
          <a:prstGeom prst="rect">
            <a:avLst/>
          </a:prstGeom>
          <a:noFill/>
        </p:spPr>
      </p:pic>
      <p:pic>
        <p:nvPicPr>
          <p:cNvPr id="7" name="Picture 3" descr="C:\Documents and Settings\özlmçrpn\Desktop\baca resmleriii\baca eteği\images (6).jpg"/>
          <p:cNvPicPr>
            <a:picLocks noChangeAspect="1" noChangeArrowheads="1"/>
          </p:cNvPicPr>
          <p:nvPr/>
        </p:nvPicPr>
        <p:blipFill>
          <a:blip r:embed="rId3"/>
          <a:srcRect/>
          <a:stretch>
            <a:fillRect/>
          </a:stretch>
        </p:blipFill>
        <p:spPr bwMode="auto">
          <a:xfrm>
            <a:off x="2930516" y="3373418"/>
            <a:ext cx="3371850" cy="2000264"/>
          </a:xfrm>
          <a:prstGeom prst="rect">
            <a:avLst/>
          </a:prstGeom>
          <a:noFill/>
        </p:spPr>
      </p:pic>
      <p:pic>
        <p:nvPicPr>
          <p:cNvPr id="10" name="Picture 2" descr="C:\Documents and Settings\özlmçrpn\Desktop\baca resmleriii\baca şapkası\25700-480x268.jpg"/>
          <p:cNvPicPr>
            <a:picLocks noChangeAspect="1" noChangeArrowheads="1"/>
          </p:cNvPicPr>
          <p:nvPr/>
        </p:nvPicPr>
        <p:blipFill>
          <a:blip r:embed="rId4"/>
          <a:srcRect/>
          <a:stretch>
            <a:fillRect/>
          </a:stretch>
        </p:blipFill>
        <p:spPr bwMode="auto">
          <a:xfrm>
            <a:off x="6456100" y="3373418"/>
            <a:ext cx="2333667" cy="2000264"/>
          </a:xfrm>
          <a:prstGeom prst="rect">
            <a:avLst/>
          </a:prstGeom>
          <a:noFill/>
        </p:spPr>
      </p:pic>
    </p:spTree>
    <p:extLst>
      <p:ext uri="{BB962C8B-B14F-4D97-AF65-F5344CB8AC3E}">
        <p14:creationId xmlns:p14="http://schemas.microsoft.com/office/powerpoint/2010/main" val="4107985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Kurallar-12</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Isınan </a:t>
            </a:r>
            <a:r>
              <a:rPr lang="tr-TR" dirty="0"/>
              <a:t>bir </a:t>
            </a:r>
            <a:r>
              <a:rPr lang="tr-TR" dirty="0" smtClean="0"/>
              <a:t>baca </a:t>
            </a:r>
            <a:r>
              <a:rPr lang="tr-TR" dirty="0"/>
              <a:t>daha iyi bir </a:t>
            </a:r>
            <a:r>
              <a:rPr lang="tr-TR" dirty="0" smtClean="0"/>
              <a:t>çekim yapacağından, </a:t>
            </a:r>
            <a:r>
              <a:rPr lang="tr-TR" dirty="0"/>
              <a:t>baca kanalları </a:t>
            </a:r>
            <a:r>
              <a:rPr lang="tr-TR" dirty="0" smtClean="0"/>
              <a:t>iç mahallerde </a:t>
            </a:r>
            <a:r>
              <a:rPr lang="tr-TR" dirty="0"/>
              <a:t>yapılmalı dışarıda yapılacak baca kanallarında ise ısı </a:t>
            </a:r>
            <a:r>
              <a:rPr lang="tr-TR" dirty="0" smtClean="0"/>
              <a:t>yalıtımı yapılmalıdır</a:t>
            </a:r>
            <a:r>
              <a:rPr lang="tr-TR" dirty="0"/>
              <a:t>.</a:t>
            </a:r>
          </a:p>
          <a:p>
            <a:pPr marL="363538" lvl="1" indent="-363538" algn="just">
              <a:lnSpc>
                <a:spcPct val="100000"/>
              </a:lnSpc>
              <a:buFont typeface="Wingdings" pitchFamily="2" charset="2"/>
              <a:buChar char="Ø"/>
            </a:pPr>
            <a:r>
              <a:rPr lang="tr-TR" dirty="0" smtClean="0"/>
              <a:t>Baca </a:t>
            </a:r>
            <a:r>
              <a:rPr lang="tr-TR" dirty="0"/>
              <a:t>kanalının dışa bakan kısımları gaz ve ateş kaçaklarına karşı </a:t>
            </a:r>
            <a:r>
              <a:rPr lang="tr-TR" dirty="0" smtClean="0"/>
              <a:t>açıklık bırakmayacak </a:t>
            </a:r>
            <a:r>
              <a:rPr lang="tr-TR" dirty="0"/>
              <a:t>şekilde sıvanmalıdır. İçi ise sıvanmamalıdır.</a:t>
            </a:r>
          </a:p>
          <a:p>
            <a:pPr marL="363538" lvl="1" indent="-363538" algn="just">
              <a:lnSpc>
                <a:spcPct val="100000"/>
              </a:lnSpc>
              <a:buFont typeface="Wingdings" pitchFamily="2" charset="2"/>
              <a:buChar char="Ø"/>
            </a:pPr>
            <a:r>
              <a:rPr lang="tr-TR" dirty="0" smtClean="0"/>
              <a:t>Çok </a:t>
            </a:r>
            <a:r>
              <a:rPr lang="tr-TR" dirty="0"/>
              <a:t>katlı yapılarda gerekli koşullar sağlanarak ortak baca sistemi olan </a:t>
            </a:r>
            <a:r>
              <a:rPr lang="tr-TR" dirty="0" err="1" smtClean="0"/>
              <a:t>şönt</a:t>
            </a:r>
            <a:r>
              <a:rPr lang="tr-TR" dirty="0" smtClean="0"/>
              <a:t> baca </a:t>
            </a:r>
            <a:r>
              <a:rPr lang="tr-TR" dirty="0"/>
              <a:t>uygulanabilir</a:t>
            </a:r>
            <a:r>
              <a:rPr lang="tr-TR" dirty="0" smtClean="0"/>
              <a:t>.</a:t>
            </a:r>
          </a:p>
          <a:p>
            <a:pPr marL="363538" lvl="1" indent="-363538" algn="just">
              <a:lnSpc>
                <a:spcPct val="100000"/>
              </a:lnSpc>
              <a:buFont typeface="Wingdings" pitchFamily="2" charset="2"/>
              <a:buChar char="Ø"/>
            </a:pPr>
            <a:r>
              <a:rPr lang="tr-TR" dirty="0"/>
              <a:t>Binalar kaloriferli </a:t>
            </a:r>
            <a:r>
              <a:rPr lang="tr-TR" dirty="0" smtClean="0"/>
              <a:t>olsa bile mutfak</a:t>
            </a:r>
            <a:r>
              <a:rPr lang="tr-TR" dirty="0"/>
              <a:t>, banyo gibi mekânların dışında en az </a:t>
            </a:r>
            <a:r>
              <a:rPr lang="tr-TR" dirty="0" smtClean="0"/>
              <a:t>bir odada daha baca </a:t>
            </a:r>
            <a:r>
              <a:rPr lang="tr-TR" dirty="0"/>
              <a:t>yapılmalıdır.</a:t>
            </a:r>
            <a:endParaRPr lang="tr-TR" dirty="0" smtClean="0"/>
          </a:p>
        </p:txBody>
      </p:sp>
    </p:spTree>
    <p:extLst>
      <p:ext uri="{BB962C8B-B14F-4D97-AF65-F5344CB8AC3E}">
        <p14:creationId xmlns:p14="http://schemas.microsoft.com/office/powerpoint/2010/main" val="2514359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Kurallar-13</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Bina çevresinde daha yüksek yapılar bulunuyorsa bu yapılarla baca arasında türbülans olmaması için en az 6 m uzakta olmalıdır.</a:t>
            </a:r>
            <a:endParaRPr lang="tr-TR"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46099" y="2209800"/>
            <a:ext cx="5371109" cy="4049646"/>
          </a:xfrm>
          <a:prstGeom prst="rect">
            <a:avLst/>
          </a:prstGeom>
          <a:noFill/>
        </p:spPr>
      </p:pic>
    </p:spTree>
    <p:extLst>
      <p:ext uri="{BB962C8B-B14F-4D97-AF65-F5344CB8AC3E}">
        <p14:creationId xmlns:p14="http://schemas.microsoft.com/office/powerpoint/2010/main" val="2505897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Baca Temizliği</a:t>
            </a:r>
            <a:endParaRPr lang="tr-TR" sz="3600" b="1" dirty="0">
              <a:solidFill>
                <a:srgbClr val="FF0000"/>
              </a:solidFill>
            </a:endParaRPr>
          </a:p>
        </p:txBody>
      </p:sp>
      <p:sp>
        <p:nvSpPr>
          <p:cNvPr id="9" name="4 İçerik Yer Tutucusu"/>
          <p:cNvSpPr txBox="1">
            <a:spLocks/>
          </p:cNvSpPr>
          <p:nvPr/>
        </p:nvSpPr>
        <p:spPr>
          <a:xfrm>
            <a:off x="545123" y="1344977"/>
            <a:ext cx="8014677" cy="610824"/>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a:solidFill>
                  <a:srgbClr val="0000FF"/>
                </a:solidFill>
              </a:rPr>
              <a:t>Binaların Yangından Korunması Hakkında </a:t>
            </a:r>
            <a:r>
              <a:rPr lang="tr-TR" dirty="0" smtClean="0">
                <a:solidFill>
                  <a:srgbClr val="0000FF"/>
                </a:solidFill>
              </a:rPr>
              <a:t>Yönetmelik’e </a:t>
            </a:r>
            <a:r>
              <a:rPr lang="tr-TR" dirty="0">
                <a:solidFill>
                  <a:srgbClr val="0000FF"/>
                </a:solidFill>
              </a:rPr>
              <a:t>göre:</a:t>
            </a:r>
          </a:p>
        </p:txBody>
      </p:sp>
      <p:sp>
        <p:nvSpPr>
          <p:cNvPr id="4" name="4 İçerik Yer Tutucusu"/>
          <p:cNvSpPr txBox="1">
            <a:spLocks/>
          </p:cNvSpPr>
          <p:nvPr/>
        </p:nvSpPr>
        <p:spPr>
          <a:xfrm>
            <a:off x="164122" y="1913299"/>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Odun, kömür gibi yüksek oranda is bırakan yakıt kullanıldığı takdirde bacalar 2 ayda bir, sıvı ve gaz </a:t>
            </a:r>
            <a:r>
              <a:rPr lang="tr-TR" dirty="0" smtClean="0"/>
              <a:t>gibi diğer </a:t>
            </a:r>
            <a:r>
              <a:rPr lang="tr-TR" dirty="0"/>
              <a:t>yakıtlar </a:t>
            </a:r>
            <a:r>
              <a:rPr lang="tr-TR" dirty="0" smtClean="0"/>
              <a:t>kullanıldığı </a:t>
            </a:r>
            <a:r>
              <a:rPr lang="tr-TR" dirty="0"/>
              <a:t>takdirde bacalar 3 ayda bir temizlenmelidir</a:t>
            </a:r>
            <a:r>
              <a:rPr lang="tr-TR" dirty="0" smtClean="0"/>
              <a:t>.</a:t>
            </a:r>
          </a:p>
          <a:p>
            <a:pPr marL="363538" lvl="1" indent="-363538" algn="just">
              <a:lnSpc>
                <a:spcPct val="100000"/>
              </a:lnSpc>
              <a:buFont typeface="Wingdings" pitchFamily="2" charset="2"/>
              <a:buChar char="Ø"/>
            </a:pPr>
            <a:r>
              <a:rPr lang="tr-TR" dirty="0"/>
              <a:t>Bacaların temizliği mahalli itfaiye teşkilatı tarafından yapılmaktadır. </a:t>
            </a:r>
          </a:p>
          <a:p>
            <a:pPr marL="363538" lvl="1" indent="-363538" algn="just">
              <a:lnSpc>
                <a:spcPct val="100000"/>
              </a:lnSpc>
              <a:buFont typeface="Wingdings" pitchFamily="2" charset="2"/>
              <a:buChar char="Ø"/>
            </a:pPr>
            <a:r>
              <a:rPr lang="tr-TR" dirty="0"/>
              <a:t>Yönetmelik özel firmalara da itfaiyeden izin almak kaydı ile baca temizliği yapabilme imkanı getirmiştir.</a:t>
            </a:r>
          </a:p>
          <a:p>
            <a:pPr marL="363538" lvl="1" indent="-363538" algn="just">
              <a:lnSpc>
                <a:spcPct val="100000"/>
              </a:lnSpc>
              <a:buFont typeface="Wingdings" pitchFamily="2" charset="2"/>
              <a:buChar char="Ø"/>
            </a:pPr>
            <a:endParaRPr lang="tr-TR" dirty="0"/>
          </a:p>
        </p:txBody>
      </p:sp>
    </p:spTree>
    <p:extLst>
      <p:ext uri="{BB962C8B-B14F-4D97-AF65-F5344CB8AC3E}">
        <p14:creationId xmlns:p14="http://schemas.microsoft.com/office/powerpoint/2010/main" val="235477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- 1</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4" name="4 Resim" descr="C:\Documents and Settings\özlmçrpn\Desktop\images (17).JPG"/>
          <p:cNvPicPr>
            <a:picLocks noChangeAspect="1"/>
          </p:cNvPicPr>
          <p:nvPr/>
        </p:nvPicPr>
        <p:blipFill rotWithShape="1">
          <a:blip r:embed="rId2"/>
          <a:srcRect r="45648"/>
          <a:stretch/>
        </p:blipFill>
        <p:spPr bwMode="auto">
          <a:xfrm>
            <a:off x="580999" y="1865307"/>
            <a:ext cx="3152801" cy="3409950"/>
          </a:xfrm>
          <a:prstGeom prst="rect">
            <a:avLst/>
          </a:prstGeom>
          <a:noFill/>
          <a:ln w="9525">
            <a:noFill/>
            <a:miter lim="800000"/>
            <a:headEnd/>
            <a:tailEnd/>
          </a:ln>
        </p:spPr>
      </p:pic>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t="17073" b="38139"/>
          <a:stretch/>
        </p:blipFill>
        <p:spPr>
          <a:xfrm>
            <a:off x="4076700" y="1865307"/>
            <a:ext cx="4574078" cy="1536701"/>
          </a:xfrm>
          <a:prstGeom prst="rect">
            <a:avLst/>
          </a:prstGeom>
        </p:spPr>
      </p:pic>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t="33205" b="25246"/>
          <a:stretch/>
        </p:blipFill>
        <p:spPr>
          <a:xfrm>
            <a:off x="4076700" y="3849682"/>
            <a:ext cx="4574078" cy="1425575"/>
          </a:xfrm>
          <a:prstGeom prst="rect">
            <a:avLst/>
          </a:prstGeom>
        </p:spPr>
      </p:pic>
    </p:spTree>
    <p:extLst>
      <p:ext uri="{BB962C8B-B14F-4D97-AF65-F5344CB8AC3E}">
        <p14:creationId xmlns:p14="http://schemas.microsoft.com/office/powerpoint/2010/main" val="1448388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- 2</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7"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151611"/>
            <a:ext cx="4371429" cy="2961905"/>
          </a:xfrm>
          <a:prstGeom prst="rect">
            <a:avLst/>
          </a:prstGeom>
          <a:solidFill>
            <a:schemeClr val="bg1"/>
          </a:solidFill>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22773" b="16153"/>
          <a:stretch/>
        </p:blipFill>
        <p:spPr>
          <a:xfrm>
            <a:off x="4536529" y="1447801"/>
            <a:ext cx="4574078" cy="2095500"/>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11845" b="20789"/>
          <a:stretch/>
        </p:blipFill>
        <p:spPr>
          <a:xfrm>
            <a:off x="4574078" y="3987800"/>
            <a:ext cx="4574078" cy="2311400"/>
          </a:xfrm>
          <a:prstGeom prst="rect">
            <a:avLst/>
          </a:prstGeom>
        </p:spPr>
      </p:pic>
    </p:spTree>
    <p:extLst>
      <p:ext uri="{BB962C8B-B14F-4D97-AF65-F5344CB8AC3E}">
        <p14:creationId xmlns:p14="http://schemas.microsoft.com/office/powerpoint/2010/main" val="3979957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- 3</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içerisine harç kalıntıları taşmamalı, derzler iyice doldurulmalı ve içerisine dökülmemelidir.</a:t>
            </a:r>
          </a:p>
          <a:p>
            <a:pPr marL="363538" lvl="1" indent="-363538" algn="just">
              <a:lnSpc>
                <a:spcPct val="100000"/>
              </a:lnSpc>
              <a:buFont typeface="Wingdings" pitchFamily="2" charset="2"/>
              <a:buChar char="Ø"/>
            </a:pP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0" y="2552700"/>
            <a:ext cx="3659262" cy="274486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176" y="2552700"/>
            <a:ext cx="3659262" cy="2744862"/>
          </a:xfrm>
          <a:prstGeom prst="rect">
            <a:avLst/>
          </a:prstGeom>
        </p:spPr>
      </p:pic>
    </p:spTree>
    <p:extLst>
      <p:ext uri="{BB962C8B-B14F-4D97-AF65-F5344CB8AC3E}">
        <p14:creationId xmlns:p14="http://schemas.microsoft.com/office/powerpoint/2010/main" val="4071086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- 4</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9200" y="1295447"/>
            <a:ext cx="3290864" cy="3314120"/>
          </a:xfrm>
          <a:prstGeom prst="rect">
            <a:avLst/>
          </a:prstGeom>
          <a:noFill/>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578" y="1296233"/>
            <a:ext cx="3201855" cy="2401755"/>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8006" y="3850388"/>
            <a:ext cx="3201855" cy="2401755"/>
          </a:xfrm>
          <a:prstGeom prst="rect">
            <a:avLst/>
          </a:prstGeom>
        </p:spPr>
      </p:pic>
      <p:pic>
        <p:nvPicPr>
          <p:cNvPr id="7" name="Resim 6"/>
          <p:cNvPicPr>
            <a:picLocks/>
          </p:cNvPicPr>
          <p:nvPr/>
        </p:nvPicPr>
        <p:blipFill rotWithShape="1">
          <a:blip r:embed="rId5">
            <a:extLst>
              <a:ext uri="{28A0092B-C50C-407E-A947-70E740481C1C}">
                <a14:useLocalDpi xmlns:a14="http://schemas.microsoft.com/office/drawing/2010/main" val="0"/>
              </a:ext>
            </a:extLst>
          </a:blip>
          <a:srcRect l="38527"/>
          <a:stretch/>
        </p:blipFill>
        <p:spPr>
          <a:xfrm>
            <a:off x="473379" y="4680602"/>
            <a:ext cx="3286685" cy="1548100"/>
          </a:xfrm>
          <a:prstGeom prst="rect">
            <a:avLst/>
          </a:prstGeom>
        </p:spPr>
      </p:pic>
    </p:spTree>
    <p:extLst>
      <p:ext uri="{BB962C8B-B14F-4D97-AF65-F5344CB8AC3E}">
        <p14:creationId xmlns:p14="http://schemas.microsoft.com/office/powerpoint/2010/main" val="1904873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- 5</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49" t="29822" r="32476" b="27778"/>
          <a:stretch/>
        </p:blipFill>
        <p:spPr bwMode="auto">
          <a:xfrm>
            <a:off x="334839" y="1599112"/>
            <a:ext cx="3380297" cy="203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950" t="28571" r="32433" b="39062"/>
          <a:stretch/>
        </p:blipFill>
        <p:spPr bwMode="auto">
          <a:xfrm>
            <a:off x="334839" y="3814354"/>
            <a:ext cx="3380297" cy="207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t="8551" b="6785"/>
          <a:stretch/>
        </p:blipFill>
        <p:spPr>
          <a:xfrm>
            <a:off x="4927601" y="1599113"/>
            <a:ext cx="3201855" cy="2033452"/>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304" y="3861506"/>
            <a:ext cx="2744447" cy="2058647"/>
          </a:xfrm>
          <a:prstGeom prst="rect">
            <a:avLst/>
          </a:prstGeom>
        </p:spPr>
      </p:pic>
    </p:spTree>
    <p:extLst>
      <p:ext uri="{BB962C8B-B14F-4D97-AF65-F5344CB8AC3E}">
        <p14:creationId xmlns:p14="http://schemas.microsoft.com/office/powerpoint/2010/main" val="213995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- 1</a:t>
            </a:r>
            <a:endParaRPr lang="tr-TR" sz="3600" b="1" dirty="0">
              <a:solidFill>
                <a:srgbClr val="FF0000"/>
              </a:solidFill>
            </a:endParaRPr>
          </a:p>
        </p:txBody>
      </p:sp>
      <p:sp>
        <p:nvSpPr>
          <p:cNvPr id="5" name="4 İçerik Yer Tutucusu"/>
          <p:cNvSpPr txBox="1">
            <a:spLocks/>
          </p:cNvSpPr>
          <p:nvPr/>
        </p:nvSpPr>
        <p:spPr>
          <a:xfrm>
            <a:off x="745877" y="1415320"/>
            <a:ext cx="8280892" cy="4551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tr-TR" b="1" dirty="0" smtClean="0"/>
              <a:t>Yapı Denetimi Hakkında Kanun                                  (13.07.2001 – 24461)</a:t>
            </a:r>
          </a:p>
          <a:p>
            <a:pPr algn="just">
              <a:buFont typeface="Wingdings" pitchFamily="2" charset="2"/>
              <a:buChar char="Ø"/>
            </a:pPr>
            <a:endParaRPr lang="tr-TR" b="1" dirty="0" smtClean="0"/>
          </a:p>
          <a:p>
            <a:pPr>
              <a:buFont typeface="Wingdings" pitchFamily="2" charset="2"/>
              <a:buChar char="Ø"/>
            </a:pPr>
            <a:r>
              <a:rPr lang="tr-TR" b="1" dirty="0" smtClean="0"/>
              <a:t>Yapı Denetimi Uygulama Yönetmeliği                     (05.02.2008 – 26778)</a:t>
            </a:r>
          </a:p>
          <a:p>
            <a:pPr>
              <a:buFont typeface="Wingdings" pitchFamily="2" charset="2"/>
              <a:buChar char="Ø"/>
            </a:pPr>
            <a:endParaRPr lang="tr-TR" b="1" dirty="0" smtClean="0"/>
          </a:p>
          <a:p>
            <a:pPr>
              <a:buFont typeface="Wingdings" pitchFamily="2" charset="2"/>
              <a:buChar char="Ø"/>
            </a:pPr>
            <a:r>
              <a:rPr lang="tr-TR" b="1" dirty="0" smtClean="0"/>
              <a:t>Yapı Müteahhitlerinin Kayıtları ile Şantiye Şefleri ve Yetki Belgeli Ustalar Hakkında Yönetmelik                     (16.12.2010 – 27787)</a:t>
            </a:r>
            <a:endParaRPr lang="tr-TR" b="1" dirty="0"/>
          </a:p>
        </p:txBody>
      </p:sp>
    </p:spTree>
    <p:extLst>
      <p:ext uri="{BB962C8B-B14F-4D97-AF65-F5344CB8AC3E}">
        <p14:creationId xmlns:p14="http://schemas.microsoft.com/office/powerpoint/2010/main" val="4287091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- 6</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794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4564378" y="2092832"/>
            <a:ext cx="3017522" cy="4211756"/>
          </a:xfrm>
          <a:prstGeom prst="rect">
            <a:avLst/>
          </a:prstGeom>
        </p:spPr>
      </p:pic>
    </p:spTree>
    <p:extLst>
      <p:ext uri="{BB962C8B-B14F-4D97-AF65-F5344CB8AC3E}">
        <p14:creationId xmlns:p14="http://schemas.microsoft.com/office/powerpoint/2010/main" val="2273249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- 7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15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29278" y="2092832"/>
            <a:ext cx="3017522" cy="4211756"/>
          </a:xfrm>
          <a:prstGeom prst="rect">
            <a:avLst/>
          </a:prstGeom>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544" y="2092832"/>
            <a:ext cx="2912355" cy="4199700"/>
          </a:xfrm>
          <a:prstGeom prst="rect">
            <a:avLst/>
          </a:prstGeom>
        </p:spPr>
      </p:pic>
    </p:spTree>
    <p:extLst>
      <p:ext uri="{BB962C8B-B14F-4D97-AF65-F5344CB8AC3E}">
        <p14:creationId xmlns:p14="http://schemas.microsoft.com/office/powerpoint/2010/main" val="3533106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- 8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15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29278" y="2092832"/>
            <a:ext cx="3017522" cy="421175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696" y="2092832"/>
            <a:ext cx="2912355" cy="4199700"/>
          </a:xfrm>
          <a:prstGeom prst="rect">
            <a:avLst/>
          </a:prstGeom>
        </p:spPr>
      </p:pic>
    </p:spTree>
    <p:extLst>
      <p:ext uri="{BB962C8B-B14F-4D97-AF65-F5344CB8AC3E}">
        <p14:creationId xmlns:p14="http://schemas.microsoft.com/office/powerpoint/2010/main" val="3955887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- 9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15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29278" y="2092832"/>
            <a:ext cx="3017522" cy="4211756"/>
          </a:xfrm>
          <a:prstGeom prst="rect">
            <a:avLst/>
          </a:prstGeom>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0" y="2092832"/>
            <a:ext cx="2920715" cy="4211756"/>
          </a:xfrm>
          <a:prstGeom prst="rect">
            <a:avLst/>
          </a:prstGeom>
        </p:spPr>
      </p:pic>
    </p:spTree>
    <p:extLst>
      <p:ext uri="{BB962C8B-B14F-4D97-AF65-F5344CB8AC3E}">
        <p14:creationId xmlns:p14="http://schemas.microsoft.com/office/powerpoint/2010/main" val="3700934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- 10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7" name="Picture 7" descr="Resim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03338"/>
            <a:ext cx="43211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Muhammet\Desktop\Adsı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374775"/>
            <a:ext cx="3960812"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355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- 11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23" y="3175291"/>
            <a:ext cx="3659262" cy="2744862"/>
          </a:xfrm>
          <a:prstGeom prst="rect">
            <a:avLst/>
          </a:prstGeom>
        </p:spPr>
      </p:pic>
      <p:pic>
        <p:nvPicPr>
          <p:cNvPr id="13" name="Picture 7" descr="B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526" y="917939"/>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168" y="3175291"/>
            <a:ext cx="3659262" cy="2744862"/>
          </a:xfrm>
          <a:prstGeom prst="rect">
            <a:avLst/>
          </a:prstGeom>
        </p:spPr>
      </p:pic>
    </p:spTree>
    <p:extLst>
      <p:ext uri="{BB962C8B-B14F-4D97-AF65-F5344CB8AC3E}">
        <p14:creationId xmlns:p14="http://schemas.microsoft.com/office/powerpoint/2010/main" val="3904038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- 12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t="7778"/>
          <a:stretch/>
        </p:blipFill>
        <p:spPr>
          <a:xfrm>
            <a:off x="888313" y="1024997"/>
            <a:ext cx="7318525" cy="5062734"/>
          </a:xfrm>
          <a:prstGeom prst="rect">
            <a:avLst/>
          </a:prstGeom>
        </p:spPr>
      </p:pic>
    </p:spTree>
    <p:extLst>
      <p:ext uri="{BB962C8B-B14F-4D97-AF65-F5344CB8AC3E}">
        <p14:creationId xmlns:p14="http://schemas.microsoft.com/office/powerpoint/2010/main" val="1060453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Kaynakça</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 </a:t>
            </a:r>
            <a:r>
              <a:rPr lang="tr-TR" dirty="0"/>
              <a:t>İnşaat Teknolojisi, </a:t>
            </a:r>
            <a:r>
              <a:rPr lang="tr-TR" dirty="0" smtClean="0"/>
              <a:t>Meslekî Eğitim ve Öğretim Sisteminin Güçlendirilmesi Projesi, Milli Eğitim Bakanlığı, 2006.</a:t>
            </a:r>
          </a:p>
          <a:p>
            <a:pPr marL="363538" lvl="1" indent="-363538" algn="just">
              <a:lnSpc>
                <a:spcPct val="100000"/>
              </a:lnSpc>
              <a:buFont typeface="Wingdings" pitchFamily="2" charset="2"/>
              <a:buChar char="Ø"/>
            </a:pPr>
            <a:r>
              <a:rPr lang="tr-TR" dirty="0" smtClean="0"/>
              <a:t>Çırpan Ö., </a:t>
            </a:r>
            <a:r>
              <a:rPr lang="tr-TR" dirty="0" err="1" smtClean="0"/>
              <a:t>Aruntaş</a:t>
            </a:r>
            <a:r>
              <a:rPr lang="tr-TR" dirty="0" smtClean="0"/>
              <a:t> H.Y., Bacalar, Gazi Üniversitesi, Teknoloji Fakültesi, İnşaat Mühendisliği Bölümü, Bina Bilgisi Seminer Notları.</a:t>
            </a:r>
          </a:p>
          <a:p>
            <a:pPr marL="363538" lvl="1" indent="-363538" algn="just">
              <a:lnSpc>
                <a:spcPct val="100000"/>
              </a:lnSpc>
              <a:buFont typeface="Wingdings" pitchFamily="2" charset="2"/>
              <a:buChar char="Ø"/>
            </a:pPr>
            <a:r>
              <a:rPr lang="tr-TR" dirty="0" err="1" smtClean="0"/>
              <a:t>Oymael</a:t>
            </a:r>
            <a:r>
              <a:rPr lang="tr-TR" dirty="0" smtClean="0"/>
              <a:t> S., </a:t>
            </a:r>
            <a:r>
              <a:rPr lang="tr-TR" dirty="0"/>
              <a:t>Yapı Bilgisi Cilt I, MEB Yayınları, İstanbul, </a:t>
            </a:r>
            <a:r>
              <a:rPr lang="tr-TR" dirty="0" smtClean="0"/>
              <a:t>2003.</a:t>
            </a:r>
          </a:p>
          <a:p>
            <a:pPr marL="363538" lvl="1" indent="-363538" algn="just">
              <a:lnSpc>
                <a:spcPct val="100000"/>
              </a:lnSpc>
              <a:buFont typeface="Wingdings" pitchFamily="2" charset="2"/>
              <a:buChar char="Ø"/>
            </a:pPr>
            <a:r>
              <a:rPr lang="tr-TR" dirty="0"/>
              <a:t>TS 11386, Bacalar-Konut ve Benzeri Binalar İçin-Tasarım ve </a:t>
            </a:r>
            <a:r>
              <a:rPr lang="tr-TR" dirty="0" smtClean="0"/>
              <a:t>Yapım Kuralları</a:t>
            </a:r>
            <a:r>
              <a:rPr lang="tr-TR" dirty="0"/>
              <a:t>, Ankara, </a:t>
            </a:r>
            <a:r>
              <a:rPr lang="tr-TR" dirty="0" smtClean="0"/>
              <a:t>1994.</a:t>
            </a:r>
          </a:p>
          <a:p>
            <a:pPr marL="363538" lvl="1" indent="-363538" algn="just">
              <a:lnSpc>
                <a:spcPct val="100000"/>
              </a:lnSpc>
              <a:buFont typeface="Wingdings" pitchFamily="2" charset="2"/>
              <a:buChar char="Ø"/>
            </a:pPr>
            <a:r>
              <a:rPr lang="tr-TR" dirty="0"/>
              <a:t>URL-1: http://ders.insaatbolumu.com/k/bacalar/</a:t>
            </a: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a:p>
        </p:txBody>
      </p:sp>
    </p:spTree>
    <p:extLst>
      <p:ext uri="{BB962C8B-B14F-4D97-AF65-F5344CB8AC3E}">
        <p14:creationId xmlns:p14="http://schemas.microsoft.com/office/powerpoint/2010/main" val="2049121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Başlık"/>
          <p:cNvSpPr>
            <a:spLocks noGrp="1"/>
          </p:cNvSpPr>
          <p:nvPr>
            <p:ph type="title"/>
          </p:nvPr>
        </p:nvSpPr>
        <p:spPr>
          <a:xfrm>
            <a:off x="572090" y="4767443"/>
            <a:ext cx="7886700" cy="1325563"/>
          </a:xfrm>
        </p:spPr>
        <p:txBody>
          <a:bodyPr/>
          <a:lstStyle/>
          <a:p>
            <a:r>
              <a:rPr lang="tr-TR" dirty="0" smtClean="0">
                <a:solidFill>
                  <a:srgbClr val="FF0000"/>
                </a:solidFill>
              </a:rPr>
              <a:t>Teşekkürler…</a:t>
            </a:r>
            <a:endParaRPr lang="tr-TR" dirty="0">
              <a:solidFill>
                <a:srgbClr val="FF0000"/>
              </a:solidFill>
            </a:endParaRPr>
          </a:p>
        </p:txBody>
      </p:sp>
    </p:spTree>
    <p:extLst>
      <p:ext uri="{BB962C8B-B14F-4D97-AF65-F5344CB8AC3E}">
        <p14:creationId xmlns:p14="http://schemas.microsoft.com/office/powerpoint/2010/main" val="294895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- 2</a:t>
            </a:r>
            <a:endParaRPr lang="tr-TR" sz="3600" b="1" dirty="0">
              <a:solidFill>
                <a:srgbClr val="FF0000"/>
              </a:solidFill>
            </a:endParaRPr>
          </a:p>
        </p:txBody>
      </p:sp>
      <p:sp>
        <p:nvSpPr>
          <p:cNvPr id="5" name="4 İçerik Yer Tutucusu"/>
          <p:cNvSpPr txBox="1">
            <a:spLocks/>
          </p:cNvSpPr>
          <p:nvPr/>
        </p:nvSpPr>
        <p:spPr>
          <a:xfrm>
            <a:off x="745877" y="1133968"/>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solidFill>
                  <a:srgbClr val="0000FF"/>
                </a:solidFill>
              </a:rPr>
              <a:t>Yapı Denetimi Hakkında Kanun (13.07.2001 – 24461)</a:t>
            </a:r>
            <a:endParaRPr lang="tr-TR" b="1" dirty="0">
              <a:solidFill>
                <a:srgbClr val="0000FF"/>
              </a:solidFill>
            </a:endParaRPr>
          </a:p>
        </p:txBody>
      </p:sp>
      <p:sp>
        <p:nvSpPr>
          <p:cNvPr id="6" name="4 İçerik Yer Tutucusu"/>
          <p:cNvSpPr txBox="1">
            <a:spLocks/>
          </p:cNvSpPr>
          <p:nvPr/>
        </p:nvSpPr>
        <p:spPr>
          <a:xfrm>
            <a:off x="523142" y="1708395"/>
            <a:ext cx="84215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1" dirty="0"/>
              <a:t>Madde 1 – </a:t>
            </a:r>
            <a:r>
              <a:rPr lang="es-ES" sz="2400" dirty="0"/>
              <a:t>Bu Kanunun amacı; can ve mal güvenliğini teminen, imar plânına, fen, </a:t>
            </a:r>
            <a:r>
              <a:rPr lang="es-ES" sz="2400" dirty="0" smtClean="0"/>
              <a:t>sanat</a:t>
            </a:r>
            <a:r>
              <a:rPr lang="tr-TR" sz="2400" dirty="0" smtClean="0"/>
              <a:t> ve </a:t>
            </a:r>
            <a:r>
              <a:rPr lang="tr-TR" sz="2400" dirty="0"/>
              <a:t>sağlık kurallarına, standartlara uygun kaliteli yapı yapılması için proje ve yapı </a:t>
            </a:r>
            <a:r>
              <a:rPr lang="tr-TR" sz="2400" dirty="0" smtClean="0"/>
              <a:t>denetimini sağlamak </a:t>
            </a:r>
            <a:r>
              <a:rPr lang="tr-TR" sz="2400" dirty="0"/>
              <a:t>ve yapı denetimine ilişkin usul ve esasları düzenlemektir</a:t>
            </a:r>
            <a:r>
              <a:rPr lang="tr-TR" sz="2400" dirty="0" smtClean="0"/>
              <a:t>.</a:t>
            </a:r>
          </a:p>
          <a:p>
            <a:pPr algn="just"/>
            <a:r>
              <a:rPr lang="tr-TR" sz="2400" b="1" dirty="0"/>
              <a:t>Madde 2</a:t>
            </a:r>
            <a:r>
              <a:rPr lang="tr-TR" sz="2400" dirty="0"/>
              <a:t> – Bu Kanun kapsamına giren her türlü yapı; Bakanlıktan aldığı izin belgesi </a:t>
            </a:r>
            <a:r>
              <a:rPr lang="tr-TR" sz="2400" dirty="0" smtClean="0"/>
              <a:t>ile çalışan </a:t>
            </a:r>
            <a:r>
              <a:rPr lang="tr-TR" sz="2400" dirty="0"/>
              <a:t>ve </a:t>
            </a:r>
            <a:r>
              <a:rPr lang="tr-TR" sz="2400" dirty="0" smtClean="0"/>
              <a:t>yalnızca </a:t>
            </a:r>
            <a:r>
              <a:rPr lang="tr-TR" sz="2400" dirty="0"/>
              <a:t>yapı denetimi ile uğraşan tüzel kişiliğe sahip yapı denetim </a:t>
            </a:r>
            <a:r>
              <a:rPr lang="tr-TR" sz="2400" dirty="0" smtClean="0"/>
              <a:t>kuruluşlarının denetimine </a:t>
            </a:r>
            <a:r>
              <a:rPr lang="tr-TR" sz="2400" dirty="0"/>
              <a:t>tabidir</a:t>
            </a:r>
            <a:r>
              <a:rPr lang="tr-TR" sz="2400" dirty="0" smtClean="0"/>
              <a:t>.</a:t>
            </a:r>
          </a:p>
          <a:p>
            <a:pPr algn="just"/>
            <a:r>
              <a:rPr lang="tr-TR" sz="2400" dirty="0"/>
              <a:t>Yapı denetim kuruluşları; denetçi mimar ve mühendisler </a:t>
            </a:r>
            <a:r>
              <a:rPr lang="tr-TR" sz="2400" dirty="0" smtClean="0"/>
              <a:t>ile yardımcı </a:t>
            </a:r>
            <a:r>
              <a:rPr lang="tr-TR" sz="2400" dirty="0"/>
              <a:t>kontrol elemanları istihdam eder</a:t>
            </a:r>
            <a:r>
              <a:rPr lang="tr-TR" sz="2400" dirty="0" smtClean="0"/>
              <a:t>. </a:t>
            </a:r>
            <a:r>
              <a:rPr lang="tr-TR" sz="2400" dirty="0"/>
              <a:t>(Madde </a:t>
            </a:r>
            <a:r>
              <a:rPr lang="tr-TR" sz="2400" dirty="0" smtClean="0"/>
              <a:t>2)</a:t>
            </a:r>
            <a:endParaRPr lang="tr-TR" sz="2400" dirty="0"/>
          </a:p>
          <a:p>
            <a:pPr algn="just"/>
            <a:r>
              <a:rPr lang="tr-TR" sz="2400" b="1" dirty="0" smtClean="0"/>
              <a:t>Yapı </a:t>
            </a:r>
            <a:r>
              <a:rPr lang="tr-TR" sz="2400" b="1" dirty="0"/>
              <a:t>denetim kuruluşları</a:t>
            </a:r>
            <a:r>
              <a:rPr lang="tr-TR" sz="2400" b="1" dirty="0" smtClean="0"/>
              <a:t>; Yapının</a:t>
            </a:r>
            <a:r>
              <a:rPr lang="tr-TR" sz="2400" b="1" dirty="0"/>
              <a:t>, ruhsat ve ekleri ile mevzuata uygun olarak yapılmasını </a:t>
            </a:r>
            <a:r>
              <a:rPr lang="tr-TR" sz="2400" b="1" dirty="0" smtClean="0"/>
              <a:t>denetler.</a:t>
            </a:r>
            <a:r>
              <a:rPr lang="tr-TR" sz="2400" dirty="0" smtClean="0"/>
              <a:t> (Madde 2 – c)</a:t>
            </a:r>
            <a:endParaRPr lang="tr-TR" sz="2400" dirty="0"/>
          </a:p>
        </p:txBody>
      </p:sp>
    </p:spTree>
    <p:extLst>
      <p:ext uri="{BB962C8B-B14F-4D97-AF65-F5344CB8AC3E}">
        <p14:creationId xmlns:p14="http://schemas.microsoft.com/office/powerpoint/2010/main" val="404777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- 3</a:t>
            </a:r>
            <a:endParaRPr lang="tr-TR" sz="3600" b="1" dirty="0">
              <a:solidFill>
                <a:srgbClr val="FF0000"/>
              </a:solidFill>
            </a:endParaRPr>
          </a:p>
        </p:txBody>
      </p:sp>
      <p:sp>
        <p:nvSpPr>
          <p:cNvPr id="5" name="4 İçerik Yer Tutucusu"/>
          <p:cNvSpPr txBox="1">
            <a:spLocks/>
          </p:cNvSpPr>
          <p:nvPr/>
        </p:nvSpPr>
        <p:spPr>
          <a:xfrm>
            <a:off x="745877" y="1321536"/>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500" b="1" dirty="0">
                <a:solidFill>
                  <a:srgbClr val="0000FF"/>
                </a:solidFill>
              </a:rPr>
              <a:t>Yapı Denetimi Uygulama Yönetmeliği </a:t>
            </a:r>
            <a:r>
              <a:rPr lang="tr-TR" sz="2500" b="1" dirty="0" smtClean="0">
                <a:solidFill>
                  <a:srgbClr val="0000FF"/>
                </a:solidFill>
              </a:rPr>
              <a:t>(</a:t>
            </a:r>
            <a:r>
              <a:rPr lang="tr-TR" sz="2500" b="1" dirty="0">
                <a:solidFill>
                  <a:srgbClr val="0000FF"/>
                </a:solidFill>
              </a:rPr>
              <a:t>05.02.2008 </a:t>
            </a:r>
            <a:r>
              <a:rPr lang="tr-TR" sz="2500" b="1" dirty="0" smtClean="0">
                <a:solidFill>
                  <a:srgbClr val="0000FF"/>
                </a:solidFill>
              </a:rPr>
              <a:t>– 26778</a:t>
            </a:r>
            <a:r>
              <a:rPr lang="tr-TR" sz="2500" b="1" dirty="0">
                <a:solidFill>
                  <a:srgbClr val="0000FF"/>
                </a:solidFill>
              </a:rPr>
              <a:t>)</a:t>
            </a:r>
          </a:p>
        </p:txBody>
      </p:sp>
      <p:sp>
        <p:nvSpPr>
          <p:cNvPr id="6" name="4 İçerik Yer Tutucusu"/>
          <p:cNvSpPr txBox="1">
            <a:spLocks/>
          </p:cNvSpPr>
          <p:nvPr/>
        </p:nvSpPr>
        <p:spPr>
          <a:xfrm>
            <a:off x="523142" y="2071808"/>
            <a:ext cx="84215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1" dirty="0"/>
              <a:t>MADDE 1 – (</a:t>
            </a:r>
            <a:r>
              <a:rPr lang="es-ES" sz="2400" b="1" dirty="0" smtClean="0"/>
              <a:t>Değişik:RG‐5/2/2013‐28550)</a:t>
            </a:r>
            <a:r>
              <a:rPr lang="tr-TR" sz="2400" b="1" dirty="0"/>
              <a:t> </a:t>
            </a:r>
            <a:r>
              <a:rPr lang="es-ES" sz="2400" b="1" dirty="0"/>
              <a:t>–</a:t>
            </a:r>
            <a:r>
              <a:rPr lang="tr-TR" sz="2400" b="1" dirty="0" smtClean="0"/>
              <a:t> </a:t>
            </a:r>
            <a:r>
              <a:rPr lang="es-ES" sz="2400" dirty="0" smtClean="0"/>
              <a:t>(1</a:t>
            </a:r>
            <a:r>
              <a:rPr lang="es-ES" sz="2400" dirty="0"/>
              <a:t>) Bu Yönetmeliğin amacı, </a:t>
            </a:r>
            <a:r>
              <a:rPr lang="es-ES" sz="2400" dirty="0" smtClean="0"/>
              <a:t>4708 </a:t>
            </a:r>
            <a:r>
              <a:rPr lang="es-ES" sz="2400" dirty="0"/>
              <a:t>sayılı Yapı Denetimi Hakkında Kanuna </a:t>
            </a:r>
            <a:r>
              <a:rPr lang="es-ES" sz="2400" dirty="0" smtClean="0"/>
              <a:t>göre</a:t>
            </a:r>
            <a:r>
              <a:rPr lang="tr-TR" sz="2400" dirty="0" smtClean="0"/>
              <a:t> </a:t>
            </a:r>
            <a:r>
              <a:rPr lang="es-ES" sz="2400" dirty="0" smtClean="0"/>
              <a:t>faaliyet </a:t>
            </a:r>
            <a:r>
              <a:rPr lang="es-ES" sz="2400" dirty="0"/>
              <a:t>gösteren Merkez ve İl Yapı Denetim Komisyonlarının, yapı denetim kuruluşlarının </a:t>
            </a:r>
            <a:r>
              <a:rPr lang="es-ES" sz="2400" dirty="0" smtClean="0"/>
              <a:t>ve</a:t>
            </a:r>
            <a:r>
              <a:rPr lang="tr-TR" sz="2400" dirty="0" smtClean="0"/>
              <a:t> </a:t>
            </a:r>
            <a:r>
              <a:rPr lang="es-ES" sz="2400" dirty="0" smtClean="0"/>
              <a:t>laboratuvarların </a:t>
            </a:r>
            <a:r>
              <a:rPr lang="es-ES" sz="2400" dirty="0"/>
              <a:t>kuruluş ve çalışmaları; yapı denetim kuruluşlarında ve laboratuvarlarda görev </a:t>
            </a:r>
            <a:r>
              <a:rPr lang="es-ES" sz="2400" dirty="0" smtClean="0"/>
              <a:t>alacak</a:t>
            </a:r>
            <a:r>
              <a:rPr lang="tr-TR" sz="2400" dirty="0" smtClean="0"/>
              <a:t> </a:t>
            </a:r>
            <a:r>
              <a:rPr lang="es-ES" sz="2400" dirty="0" smtClean="0"/>
              <a:t>denetçi </a:t>
            </a:r>
            <a:r>
              <a:rPr lang="es-ES" sz="2400" dirty="0"/>
              <a:t>mimar ve mühendisler ile diğer görevlilerde aranacak nitelikler; ilgili idare, proje müellifi, </a:t>
            </a:r>
            <a:r>
              <a:rPr lang="es-ES" sz="2400" dirty="0" smtClean="0"/>
              <a:t>yapı</a:t>
            </a:r>
            <a:r>
              <a:rPr lang="tr-TR" sz="2400" dirty="0" smtClean="0"/>
              <a:t> </a:t>
            </a:r>
            <a:r>
              <a:rPr lang="es-ES" sz="2400" dirty="0" smtClean="0"/>
              <a:t>müteahhidi</a:t>
            </a:r>
            <a:r>
              <a:rPr lang="es-ES" sz="2400" dirty="0"/>
              <a:t>, şantiye şefi, yapı sahibi ile yapı denetim kuruluşu ortaklarının görev ve </a:t>
            </a:r>
            <a:r>
              <a:rPr lang="es-ES" sz="2400" dirty="0" smtClean="0"/>
              <a:t>sorumlulukları;</a:t>
            </a:r>
            <a:r>
              <a:rPr lang="tr-TR" sz="2400" dirty="0" smtClean="0"/>
              <a:t> </a:t>
            </a:r>
            <a:r>
              <a:rPr lang="es-ES" sz="2400" dirty="0" smtClean="0"/>
              <a:t>yapı </a:t>
            </a:r>
            <a:r>
              <a:rPr lang="es-ES" sz="2400" dirty="0"/>
              <a:t>denetimi hizmet sözleşmesinin düzenlenmesi ve hizmet bedellerinin ödenmesi; yapılara </a:t>
            </a:r>
            <a:r>
              <a:rPr lang="es-ES" sz="2400" dirty="0" smtClean="0"/>
              <a:t>sertifika</a:t>
            </a:r>
            <a:r>
              <a:rPr lang="tr-TR" sz="2400" dirty="0" smtClean="0"/>
              <a:t> </a:t>
            </a:r>
            <a:r>
              <a:rPr lang="es-ES" sz="2400" dirty="0" smtClean="0"/>
              <a:t>verilmesi </a:t>
            </a:r>
            <a:r>
              <a:rPr lang="es-ES" sz="2400" dirty="0"/>
              <a:t>ve Kanunun uygulanmasına ilişkin usul ve esasları belirlemektir</a:t>
            </a:r>
            <a:r>
              <a:rPr lang="es-ES" sz="2400" dirty="0" smtClean="0"/>
              <a:t>.</a:t>
            </a:r>
            <a:endParaRPr lang="tr-TR" sz="2400" dirty="0" smtClean="0"/>
          </a:p>
        </p:txBody>
      </p:sp>
    </p:spTree>
    <p:extLst>
      <p:ext uri="{BB962C8B-B14F-4D97-AF65-F5344CB8AC3E}">
        <p14:creationId xmlns:p14="http://schemas.microsoft.com/office/powerpoint/2010/main" val="316111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- 4</a:t>
            </a:r>
            <a:endParaRPr lang="tr-TR" sz="3600" b="1" dirty="0">
              <a:solidFill>
                <a:srgbClr val="FF0000"/>
              </a:solidFill>
            </a:endParaRPr>
          </a:p>
        </p:txBody>
      </p:sp>
      <p:sp>
        <p:nvSpPr>
          <p:cNvPr id="6" name="4 İçerik Yer Tutucusu"/>
          <p:cNvSpPr txBox="1">
            <a:spLocks/>
          </p:cNvSpPr>
          <p:nvPr/>
        </p:nvSpPr>
        <p:spPr>
          <a:xfrm>
            <a:off x="523142" y="2153869"/>
            <a:ext cx="84215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1" dirty="0"/>
              <a:t>MADDE </a:t>
            </a:r>
            <a:r>
              <a:rPr lang="tr-TR" sz="2400" b="1" dirty="0" smtClean="0"/>
              <a:t>5</a:t>
            </a:r>
            <a:r>
              <a:rPr lang="es-ES" sz="2400" b="1" dirty="0" smtClean="0"/>
              <a:t> </a:t>
            </a:r>
            <a:r>
              <a:rPr lang="es-ES" sz="2400" b="1" dirty="0"/>
              <a:t>– </a:t>
            </a:r>
            <a:r>
              <a:rPr lang="es-ES" sz="2400" b="1" dirty="0" smtClean="0"/>
              <a:t>(</a:t>
            </a:r>
            <a:r>
              <a:rPr lang="tr-TR" sz="2400" b="1" dirty="0" smtClean="0"/>
              <a:t>4</a:t>
            </a:r>
            <a:r>
              <a:rPr lang="es-ES" sz="2400" b="1" dirty="0" smtClean="0"/>
              <a:t>)</a:t>
            </a:r>
            <a:r>
              <a:rPr lang="tr-TR" sz="2400" b="1" dirty="0"/>
              <a:t> </a:t>
            </a:r>
            <a:r>
              <a:rPr lang="tr-TR" sz="2400" dirty="0"/>
              <a:t>Yapı denetim kuruluşu yapım safhasında</a:t>
            </a:r>
            <a:r>
              <a:rPr lang="tr-TR" sz="2400" dirty="0" smtClean="0"/>
              <a:t>;</a:t>
            </a:r>
          </a:p>
          <a:p>
            <a:pPr algn="just"/>
            <a:endParaRPr lang="tr-TR" sz="2400" dirty="0" smtClean="0"/>
          </a:p>
          <a:p>
            <a:pPr marL="539750" indent="-269875" algn="just">
              <a:buFont typeface="+mj-lt"/>
              <a:buAutoNum type="alphaLcParenR" startAt="5"/>
            </a:pPr>
            <a:r>
              <a:rPr lang="es-ES" sz="2400" dirty="0" smtClean="0"/>
              <a:t>Yapılan </a:t>
            </a:r>
            <a:r>
              <a:rPr lang="es-ES" sz="2400" dirty="0"/>
              <a:t>her imalatın proje eki mahal listesine uygunluğunu ve yapı sahibi ile yapı </a:t>
            </a:r>
            <a:r>
              <a:rPr lang="es-ES" sz="2400" dirty="0" smtClean="0"/>
              <a:t>müteahhidi</a:t>
            </a:r>
            <a:r>
              <a:rPr lang="tr-TR" sz="2400" dirty="0" smtClean="0"/>
              <a:t> </a:t>
            </a:r>
            <a:r>
              <a:rPr lang="es-ES" sz="2400" dirty="0" smtClean="0"/>
              <a:t>arasında </a:t>
            </a:r>
            <a:r>
              <a:rPr lang="es-ES" sz="2400" dirty="0"/>
              <a:t>akdedilen sözleşmede belirtilen niteliklerde yapılıp yapılmadığını denetler</a:t>
            </a:r>
            <a:r>
              <a:rPr lang="es-ES" sz="2400" dirty="0" smtClean="0"/>
              <a:t>.</a:t>
            </a:r>
            <a:endParaRPr lang="tr-TR" sz="2400" dirty="0" smtClean="0"/>
          </a:p>
          <a:p>
            <a:pPr marL="539750" indent="-269875" algn="just">
              <a:buFont typeface="+mj-lt"/>
              <a:buAutoNum type="alphaLcParenR" startAt="5"/>
            </a:pPr>
            <a:endParaRPr lang="es-ES" sz="2400" dirty="0"/>
          </a:p>
          <a:p>
            <a:pPr marL="539750" indent="-269875" algn="just">
              <a:buFont typeface="+mj-lt"/>
              <a:buAutoNum type="alphaLcParenR" startAt="5"/>
            </a:pPr>
            <a:r>
              <a:rPr lang="es-ES" sz="2400" dirty="0" smtClean="0"/>
              <a:t>Yazılı </a:t>
            </a:r>
            <a:r>
              <a:rPr lang="es-ES" sz="2400" dirty="0"/>
              <a:t>ihtarına rağmen ruhsata ve eklerine aykırı iş yapan işçi ve ustanın durumunu tespit eder </a:t>
            </a:r>
            <a:r>
              <a:rPr lang="es-ES" sz="2400" dirty="0" smtClean="0"/>
              <a:t>ve</a:t>
            </a:r>
            <a:r>
              <a:rPr lang="tr-TR" sz="2400" dirty="0" smtClean="0"/>
              <a:t> </a:t>
            </a:r>
            <a:r>
              <a:rPr lang="es-ES" sz="2400" dirty="0" smtClean="0"/>
              <a:t>yapı </a:t>
            </a:r>
            <a:r>
              <a:rPr lang="es-ES" sz="2400" dirty="0"/>
              <a:t>müteahhidine bildirir. Bu durum devam ettiği takdirde, ilgili idareye yazılı olarak </a:t>
            </a:r>
            <a:r>
              <a:rPr lang="es-ES" sz="2400" dirty="0" smtClean="0"/>
              <a:t>bildirimde</a:t>
            </a:r>
            <a:r>
              <a:rPr lang="tr-TR" sz="2400" dirty="0" smtClean="0"/>
              <a:t> </a:t>
            </a:r>
            <a:r>
              <a:rPr lang="es-ES" sz="2400" dirty="0" smtClean="0"/>
              <a:t>bulunur</a:t>
            </a:r>
            <a:r>
              <a:rPr lang="es-ES" sz="2400" dirty="0"/>
              <a:t>.</a:t>
            </a:r>
            <a:endParaRPr lang="tr-TR" sz="2400" dirty="0" smtClean="0"/>
          </a:p>
        </p:txBody>
      </p:sp>
      <p:sp>
        <p:nvSpPr>
          <p:cNvPr id="7" name="4 İçerik Yer Tutucusu"/>
          <p:cNvSpPr txBox="1">
            <a:spLocks/>
          </p:cNvSpPr>
          <p:nvPr/>
        </p:nvSpPr>
        <p:spPr>
          <a:xfrm>
            <a:off x="745877" y="1321536"/>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500" b="1" dirty="0">
                <a:solidFill>
                  <a:srgbClr val="0000FF"/>
                </a:solidFill>
              </a:rPr>
              <a:t>Yapı Denetimi Uygulama Yönetmeliği </a:t>
            </a:r>
            <a:r>
              <a:rPr lang="tr-TR" sz="2500" b="1" dirty="0" smtClean="0">
                <a:solidFill>
                  <a:srgbClr val="0000FF"/>
                </a:solidFill>
              </a:rPr>
              <a:t>(</a:t>
            </a:r>
            <a:r>
              <a:rPr lang="tr-TR" sz="2500" b="1" dirty="0">
                <a:solidFill>
                  <a:srgbClr val="0000FF"/>
                </a:solidFill>
              </a:rPr>
              <a:t>05.02.2008 </a:t>
            </a:r>
            <a:r>
              <a:rPr lang="tr-TR" sz="2500" b="1" dirty="0" smtClean="0">
                <a:solidFill>
                  <a:srgbClr val="0000FF"/>
                </a:solidFill>
              </a:rPr>
              <a:t>– 26778</a:t>
            </a:r>
            <a:r>
              <a:rPr lang="tr-TR" sz="2500" b="1" dirty="0">
                <a:solidFill>
                  <a:srgbClr val="0000FF"/>
                </a:solidFill>
              </a:rPr>
              <a:t>)</a:t>
            </a:r>
          </a:p>
        </p:txBody>
      </p:sp>
    </p:spTree>
    <p:extLst>
      <p:ext uri="{BB962C8B-B14F-4D97-AF65-F5344CB8AC3E}">
        <p14:creationId xmlns:p14="http://schemas.microsoft.com/office/powerpoint/2010/main" val="151590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- 5</a:t>
            </a:r>
            <a:endParaRPr lang="tr-TR" sz="3600" b="1" dirty="0">
              <a:solidFill>
                <a:srgbClr val="FF0000"/>
              </a:solidFill>
            </a:endParaRPr>
          </a:p>
        </p:txBody>
      </p:sp>
      <p:sp>
        <p:nvSpPr>
          <p:cNvPr id="5" name="4 İçerik Yer Tutucusu"/>
          <p:cNvSpPr txBox="1">
            <a:spLocks/>
          </p:cNvSpPr>
          <p:nvPr/>
        </p:nvSpPr>
        <p:spPr>
          <a:xfrm>
            <a:off x="745877" y="1274644"/>
            <a:ext cx="7940922" cy="870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pPr>
            <a:r>
              <a:rPr lang="tr-TR" sz="2500" b="1" dirty="0">
                <a:solidFill>
                  <a:srgbClr val="0000FF"/>
                </a:solidFill>
              </a:rPr>
              <a:t>Yapı Müteahhitlerinin Kayıtları ile Şantiye Şefleri ve Yetki Belgeli Ustalar Hakkında Yönetmelik </a:t>
            </a:r>
            <a:r>
              <a:rPr lang="tr-TR" sz="2500" b="1" dirty="0" smtClean="0">
                <a:solidFill>
                  <a:srgbClr val="0000FF"/>
                </a:solidFill>
              </a:rPr>
              <a:t>(</a:t>
            </a:r>
            <a:r>
              <a:rPr lang="tr-TR" sz="2500" b="1" dirty="0">
                <a:solidFill>
                  <a:srgbClr val="0000FF"/>
                </a:solidFill>
              </a:rPr>
              <a:t>16.12.2010 – 27787)</a:t>
            </a:r>
          </a:p>
        </p:txBody>
      </p:sp>
      <p:sp>
        <p:nvSpPr>
          <p:cNvPr id="6" name="4 İçerik Yer Tutucusu"/>
          <p:cNvSpPr txBox="1">
            <a:spLocks/>
          </p:cNvSpPr>
          <p:nvPr/>
        </p:nvSpPr>
        <p:spPr>
          <a:xfrm>
            <a:off x="523142" y="2552451"/>
            <a:ext cx="8421565" cy="332080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s-ES" dirty="0"/>
              <a:t>MADDE 1 – (1) </a:t>
            </a:r>
            <a:r>
              <a:rPr lang="es-ES" b="0" dirty="0"/>
              <a:t>Bu Yönetmeliğin amacı; plân, fen, sanat, sağlık, çevre şartlarına ve standartlara uygun yapı inşa edilmesine yönelik yapım faaliyet ve süreçlerinin takibini sağlamak üzere, yapı müteahhitlerine yetki belgesi numarası verilmesine, kayıtlarının tutulmasına,  mimar veya mühendis unvanlı şantiye şefi çalıştırılması mecburi yapılara, yapım işlerinde görev alan şantiye şeflerine ve yetki belgeli usta çalıştırılmasına ilişkin usul ve esasları düzenlemektir</a:t>
            </a:r>
            <a:r>
              <a:rPr lang="es-ES" b="0" dirty="0" smtClean="0"/>
              <a:t>.</a:t>
            </a:r>
            <a:endParaRPr lang="tr-TR" b="0" dirty="0"/>
          </a:p>
        </p:txBody>
      </p:sp>
    </p:spTree>
    <p:extLst>
      <p:ext uri="{BB962C8B-B14F-4D97-AF65-F5344CB8AC3E}">
        <p14:creationId xmlns:p14="http://schemas.microsoft.com/office/powerpoint/2010/main" val="533975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9235</TotalTime>
  <Words>2166</Words>
  <Application>Microsoft Office PowerPoint</Application>
  <PresentationFormat>Ekran Gösterisi (4:3)</PresentationFormat>
  <Paragraphs>229</Paragraphs>
  <Slides>58</Slides>
  <Notes>0</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asyod</vt:lpstr>
      <vt:lpstr>Sobalar Yansın  ama Ocaklar Sönmesin</vt:lpstr>
      <vt:lpstr>Sunum Planı</vt:lpstr>
      <vt:lpstr>Binalarda İnşaat Ruhsatı Aşaması - 1</vt:lpstr>
      <vt:lpstr>Binalarda İnşaat Ruhsatı Aşaması - 2</vt:lpstr>
      <vt:lpstr>Binalarda İnşaat Aşaması - 1</vt:lpstr>
      <vt:lpstr>Binalarda İnşaat Aşaması - 2</vt:lpstr>
      <vt:lpstr>Binalarda İnşaat Aşaması - 3</vt:lpstr>
      <vt:lpstr>Binalarda İnşaat Aşaması - 4</vt:lpstr>
      <vt:lpstr>Binalarda İnşaat Aşaması - 5</vt:lpstr>
      <vt:lpstr>Binalarda İnşaat Aşaması - 6</vt:lpstr>
      <vt:lpstr>Baca Nedir?</vt:lpstr>
      <vt:lpstr>Baca Elemanları - 1</vt:lpstr>
      <vt:lpstr>Baca Elemanları - 2</vt:lpstr>
      <vt:lpstr>Baca Elemanları - 3</vt:lpstr>
      <vt:lpstr>Baca Malzemeleri - 1</vt:lpstr>
      <vt:lpstr>Baca Çeşitleri - 1</vt:lpstr>
      <vt:lpstr>Baca Çeşitleri - 2</vt:lpstr>
      <vt:lpstr>Baca Çeşitleri - 3</vt:lpstr>
      <vt:lpstr>Baca Çeşitleri - 4</vt:lpstr>
      <vt:lpstr>Baca Çeşitleri - 5</vt:lpstr>
      <vt:lpstr>Baca Çeşitleri - 6</vt:lpstr>
      <vt:lpstr>Baca Çeşitleri - 7</vt:lpstr>
      <vt:lpstr>Baca Çeşitleri - 8</vt:lpstr>
      <vt:lpstr>Baca Çeşitleri - 9</vt:lpstr>
      <vt:lpstr>Baca Çeşitleri - 10</vt:lpstr>
      <vt:lpstr>Baca Çeşitleri - 11</vt:lpstr>
      <vt:lpstr>Baca Çeşitleri - 12</vt:lpstr>
      <vt:lpstr>Baca Çeşitleri - 13</vt:lpstr>
      <vt:lpstr>Baca Çeşitleri - 14</vt:lpstr>
      <vt:lpstr>Genel Baca Standartları</vt:lpstr>
      <vt:lpstr>Baca Yapımında Uyulacak Kurallar-1</vt:lpstr>
      <vt:lpstr>Baca Yapımında Uyulacak Kurallar-2</vt:lpstr>
      <vt:lpstr>Baca Yapımında Uyulacak Kurallar-3</vt:lpstr>
      <vt:lpstr>Baca Yapımında Uyulacak Kurallar-4</vt:lpstr>
      <vt:lpstr>Baca Yapımında Uyulacak Kurallar-5</vt:lpstr>
      <vt:lpstr>Baca Yapımında Uyulacak Kurallar-6</vt:lpstr>
      <vt:lpstr>Baca Yapımında Uyulacak Kurallar-7</vt:lpstr>
      <vt:lpstr>Baca Yapımında Uyulacak Kurallar-8</vt:lpstr>
      <vt:lpstr>Baca Yapımında Uyulacak Kurallar-9</vt:lpstr>
      <vt:lpstr>Baca Yapımında Uyulacak Kurallar-10</vt:lpstr>
      <vt:lpstr>Baca Yapımında Uyulacak Kurallar-11</vt:lpstr>
      <vt:lpstr>Baca Yapımında Uyulacak Kurallar-12</vt:lpstr>
      <vt:lpstr>Baca Yapımında Uyulacak Kurallar-13</vt:lpstr>
      <vt:lpstr>Baca Temizliği</vt:lpstr>
      <vt:lpstr>Uygulamada Yapılan Hatalar - 1</vt:lpstr>
      <vt:lpstr>Uygulamada Yapılan Hatalar - 2</vt:lpstr>
      <vt:lpstr>Uygulamada Yapılan Hatalar - 3</vt:lpstr>
      <vt:lpstr>Uygulamada Yapılan Hatalar - 4</vt:lpstr>
      <vt:lpstr>Uygulamada Yapılan Hatalar - 5</vt:lpstr>
      <vt:lpstr>Uygulamada Yapılan Hatalar - 6</vt:lpstr>
      <vt:lpstr>Uygulamada Yapılan Hatalar - 7 </vt:lpstr>
      <vt:lpstr>Uygulamada Yapılan Hatalar - 8 </vt:lpstr>
      <vt:lpstr>Uygulamada Yapılan Hatalar - 9 </vt:lpstr>
      <vt:lpstr>Uygulamada Yapılan Hatalar - 10 </vt:lpstr>
      <vt:lpstr>Uygulamada Yapılan Hatalar - 11 </vt:lpstr>
      <vt:lpstr>Uygulamada Yapılan Hatalar - 12 </vt:lpstr>
      <vt:lpstr>Kaynakça</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OS</cp:lastModifiedBy>
  <cp:revision>200</cp:revision>
  <dcterms:created xsi:type="dcterms:W3CDTF">2013-09-16T13:15:29Z</dcterms:created>
  <dcterms:modified xsi:type="dcterms:W3CDTF">2014-04-09T11:02:26Z</dcterms:modified>
</cp:coreProperties>
</file>