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74" r:id="rId2"/>
    <p:sldId id="318" r:id="rId3"/>
    <p:sldId id="319" r:id="rId4"/>
    <p:sldId id="320" r:id="rId5"/>
    <p:sldId id="331" r:id="rId6"/>
    <p:sldId id="368" r:id="rId7"/>
    <p:sldId id="332" r:id="rId8"/>
    <p:sldId id="375" r:id="rId9"/>
    <p:sldId id="376" r:id="rId10"/>
    <p:sldId id="333" r:id="rId11"/>
    <p:sldId id="361" r:id="rId12"/>
    <p:sldId id="362" r:id="rId13"/>
    <p:sldId id="363" r:id="rId14"/>
    <p:sldId id="334" r:id="rId15"/>
    <p:sldId id="335" r:id="rId16"/>
    <p:sldId id="336" r:id="rId17"/>
    <p:sldId id="337" r:id="rId18"/>
    <p:sldId id="338" r:id="rId19"/>
    <p:sldId id="339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981" autoAdjust="0"/>
    <p:restoredTop sz="94660"/>
  </p:normalViewPr>
  <p:slideViewPr>
    <p:cSldViewPr snapToGrid="0">
      <p:cViewPr>
        <p:scale>
          <a:sx n="81" d="100"/>
          <a:sy n="81" d="100"/>
        </p:scale>
        <p:origin x="-4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13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1907" y="5389169"/>
            <a:ext cx="4341264" cy="934634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9473"/>
            <a:ext cx="4090386" cy="327309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0" y="3471168"/>
            <a:ext cx="1143000" cy="71021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5224508" y="3471167"/>
            <a:ext cx="3919492" cy="71021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57" y="2943950"/>
            <a:ext cx="1405911" cy="105443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1295400" y="4114421"/>
            <a:ext cx="6858000" cy="93463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32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1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7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9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E671-3FA6-42C9-AC84-204379896D3E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E2F5-A4B5-48E9-8E4A-CCA3587F9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unun Amac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rgbClr val="0000FF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15" name="Dikdörtgen 14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  <p:pic>
        <p:nvPicPr>
          <p:cNvPr id="16" name="Picture 4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6667" y="5317724"/>
            <a:ext cx="1402180" cy="14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Öğrenme Hedef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Dikdörtgen 14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  <p:pic>
        <p:nvPicPr>
          <p:cNvPr id="6" name="Picture 8" descr="http://www.lifemanagement.org/Portals/123159/images/dart_and_target_1600_clr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2954" y="5106360"/>
            <a:ext cx="1562469" cy="15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3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u Başlıkl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Dikdörtgen 14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6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0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7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5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3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11900"/>
            <a:ext cx="9144000" cy="481216"/>
          </a:xfrm>
          <a:prstGeom prst="rect">
            <a:avLst/>
          </a:prstGeom>
          <a:solidFill>
            <a:srgbClr val="0F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6320777"/>
            <a:ext cx="600035" cy="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6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9E671-3FA6-42C9-AC84-204379896D3E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E2F5-A4B5-48E9-8E4A-CCA3587F9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rgbClr val="C00000"/>
                </a:solidFill>
              </a:rPr>
              <a:t>Karbonmonoksit</a:t>
            </a:r>
            <a:r>
              <a:rPr lang="tr-TR" sz="2800" b="1" dirty="0" smtClean="0">
                <a:solidFill>
                  <a:srgbClr val="C00000"/>
                </a:solidFill>
              </a:rPr>
              <a:t> Zehirlenmelerinin Önlenmesi Eylem Planı, Programın Önemi ve Proje Gelişim süreci 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tr-TR" sz="1100" dirty="0" smtClean="0">
              <a:solidFill>
                <a:srgbClr val="0000FF"/>
              </a:solidFill>
            </a:endParaRPr>
          </a:p>
          <a:p>
            <a:pPr algn="r"/>
            <a:r>
              <a:rPr lang="tr-TR" sz="4000" dirty="0" smtClean="0">
                <a:solidFill>
                  <a:srgbClr val="0000FF"/>
                </a:solidFill>
              </a:rPr>
              <a:t>Prof. Dr. Tevfik ÖZLÜ</a:t>
            </a:r>
          </a:p>
          <a:p>
            <a:pPr algn="r"/>
            <a:r>
              <a:rPr lang="tr-TR" sz="2000" dirty="0" smtClean="0">
                <a:solidFill>
                  <a:schemeClr val="tx1"/>
                </a:solidFill>
              </a:rPr>
              <a:t>Akciğer Sağlığı ve Yoğun Bakım Derneği (ASYOD) Başkanı</a:t>
            </a:r>
          </a:p>
          <a:p>
            <a:pPr algn="r"/>
            <a:r>
              <a:rPr lang="tr-TR" sz="2000" dirty="0" smtClean="0">
                <a:solidFill>
                  <a:schemeClr val="tx1"/>
                </a:solidFill>
              </a:rPr>
              <a:t>Karadeniz Teknik Üniversitesi </a:t>
            </a:r>
            <a:r>
              <a:rPr lang="tr-TR" sz="2000" dirty="0" err="1" smtClean="0">
                <a:solidFill>
                  <a:schemeClr val="tx1"/>
                </a:solidFill>
              </a:rPr>
              <a:t>Farabi</a:t>
            </a:r>
            <a:r>
              <a:rPr lang="tr-TR" sz="2000" dirty="0" smtClean="0">
                <a:solidFill>
                  <a:schemeClr val="tx1"/>
                </a:solidFill>
              </a:rPr>
              <a:t> Hastanesi Başhekimi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090386" cy="327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Gerekçe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Ülkemizde önlenebilir ölümlerin önemli bir nedeni</a:t>
            </a:r>
          </a:p>
          <a:p>
            <a:r>
              <a:rPr lang="tr-TR" dirty="0" smtClean="0"/>
              <a:t>Zehirlenme daha çok aile boyudur</a:t>
            </a:r>
          </a:p>
          <a:p>
            <a:r>
              <a:rPr lang="tr-TR" dirty="0" smtClean="0"/>
              <a:t>Çoğu zaman ölümle sonuçlanır</a:t>
            </a:r>
          </a:p>
          <a:p>
            <a:r>
              <a:rPr lang="tr-TR" dirty="0" smtClean="0"/>
              <a:t>Kişiler fark etmeden ölürler</a:t>
            </a:r>
          </a:p>
          <a:p>
            <a:r>
              <a:rPr lang="tr-TR" dirty="0" smtClean="0"/>
              <a:t>Zehirlenme sonrası müdahale her zaman başarılı olmayabilir</a:t>
            </a:r>
          </a:p>
          <a:p>
            <a:r>
              <a:rPr lang="tr-TR" dirty="0" smtClean="0"/>
              <a:t>Yaşayanlarda da ciddi nörolojik ve psikiyatrik sekeller kalabilir (%50)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781050"/>
            <a:ext cx="77660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790575"/>
            <a:ext cx="90424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075" y="692150"/>
            <a:ext cx="66738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Ülkemizde önlenebilir ölümlerin önemli bir nedeni olduğuna inandığımız CO zehirlenmesi olgularının sıklığının, dağılımının, nedenlerinin ve bunlara bağlı sakatlanma, ölüm ve diğer maliyetlerin belirlenmesi</a:t>
            </a:r>
          </a:p>
          <a:p>
            <a:endParaRPr lang="tr-TR" dirty="0" smtClean="0"/>
          </a:p>
          <a:p>
            <a:r>
              <a:rPr lang="tr-TR" dirty="0" smtClean="0"/>
              <a:t>CO zehirlenmelerinin ve bunlara bağlı ölümlerin, sakatlanmaların önlenmesi için konunun tüm paydaşlarıyla, kısa ve uzun vadeli her türlü önlemlerin, planlaması, yürütülmesi, denetlenmesi ve raporlanması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CO Zehirlenmeleriyle İlişkili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Kış mevsimi</a:t>
            </a:r>
          </a:p>
          <a:p>
            <a:r>
              <a:rPr lang="tr-TR" dirty="0" smtClean="0"/>
              <a:t>Lodos, ters rüzgar</a:t>
            </a:r>
          </a:p>
          <a:p>
            <a:r>
              <a:rPr lang="tr-TR" dirty="0" smtClean="0"/>
              <a:t>Kötü, yetersiz, tıkalı bacalar</a:t>
            </a:r>
          </a:p>
          <a:p>
            <a:r>
              <a:rPr lang="tr-TR" dirty="0" smtClean="0"/>
              <a:t>Kalitesiz yakıt</a:t>
            </a:r>
          </a:p>
          <a:p>
            <a:r>
              <a:rPr lang="tr-TR" dirty="0" smtClean="0"/>
              <a:t>Soba kurum ve yakma hataları</a:t>
            </a:r>
          </a:p>
          <a:p>
            <a:r>
              <a:rPr lang="tr-TR" dirty="0" smtClean="0"/>
              <a:t>Tesisat hataları (doğal gaz, şofben, vb)</a:t>
            </a:r>
          </a:p>
          <a:p>
            <a:r>
              <a:rPr lang="tr-TR" dirty="0" smtClean="0"/>
              <a:t>Mimari hatalar (menfezler, bacalar)</a:t>
            </a:r>
          </a:p>
          <a:p>
            <a:r>
              <a:rPr lang="tr-TR" dirty="0" smtClean="0"/>
              <a:t>İlgisizlik, dikkatsizlik, ihmal</a:t>
            </a:r>
          </a:p>
          <a:p>
            <a:r>
              <a:rPr lang="tr-TR" dirty="0" smtClean="0"/>
              <a:t>Denetimsizlik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Mevcut kötü bina stoklarımız</a:t>
            </a:r>
          </a:p>
          <a:p>
            <a:pPr lvl="1"/>
            <a:r>
              <a:rPr lang="tr-TR" dirty="0" smtClean="0"/>
              <a:t>Tesisat, baca standartlarının yetersizliği</a:t>
            </a:r>
            <a:endParaRPr lang="tr-TR" dirty="0"/>
          </a:p>
          <a:p>
            <a:r>
              <a:rPr lang="tr-TR" dirty="0" smtClean="0"/>
              <a:t>Kamuoyunda bilgisizlik, ilgisizlik</a:t>
            </a:r>
          </a:p>
          <a:p>
            <a:pPr lvl="1"/>
            <a:r>
              <a:rPr lang="tr-TR" dirty="0" smtClean="0"/>
              <a:t>Soba, şofben gibi ısıtma, pişirme araçları ile trafik araçlarının doğru kullanımı</a:t>
            </a:r>
          </a:p>
          <a:p>
            <a:r>
              <a:rPr lang="tr-TR" dirty="0" smtClean="0"/>
              <a:t>Mevzuatın tam uygulanamaması</a:t>
            </a:r>
          </a:p>
          <a:p>
            <a:pPr lvl="1"/>
            <a:r>
              <a:rPr lang="tr-TR" dirty="0" smtClean="0"/>
              <a:t>İmar ruhsatı sırasında mimari ve tesisat projelerinin denetimi, mimarlar/mühendisler odasının onayı, inşaat sırasında yapı denetimi, iskan ruhsatı sırasında denetim, kullanım sırasında baca denetimi, yakıt denetimi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İlgililerin bilgisizliği, lakaytlığı</a:t>
            </a:r>
          </a:p>
          <a:p>
            <a:pPr lvl="1"/>
            <a:r>
              <a:rPr lang="tr-TR" dirty="0" smtClean="0"/>
              <a:t>Müteahhitler, mimarlar, ustalar, kalorifer yakıcılar, baca imalatçıları, soba imalatçıları, apartman yöneticileri</a:t>
            </a:r>
            <a:endParaRPr lang="tr-TR" dirty="0"/>
          </a:p>
          <a:p>
            <a:r>
              <a:rPr lang="tr-TR" dirty="0" smtClean="0"/>
              <a:t>Sağlık hizmetine erişim</a:t>
            </a:r>
          </a:p>
          <a:p>
            <a:pPr lvl="1"/>
            <a:r>
              <a:rPr lang="tr-TR" dirty="0" smtClean="0"/>
              <a:t>Acil müdahalede hatalar</a:t>
            </a:r>
          </a:p>
          <a:p>
            <a:pPr lvl="1"/>
            <a:r>
              <a:rPr lang="tr-TR" dirty="0" smtClean="0"/>
              <a:t>Acil serviste tanı güçlüğü</a:t>
            </a:r>
          </a:p>
          <a:p>
            <a:pPr lvl="1"/>
            <a:r>
              <a:rPr lang="tr-TR" dirty="0" smtClean="0"/>
              <a:t>Yoğun bakım ve </a:t>
            </a:r>
            <a:r>
              <a:rPr lang="tr-TR" dirty="0" err="1" smtClean="0"/>
              <a:t>hiperbarik</a:t>
            </a:r>
            <a:r>
              <a:rPr lang="tr-TR" dirty="0" smtClean="0"/>
              <a:t> oksijen tedavisi imkanlarının azlığı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Raporlama</a:t>
            </a:r>
          </a:p>
          <a:p>
            <a:pPr lvl="1"/>
            <a:r>
              <a:rPr lang="tr-TR" dirty="0" smtClean="0"/>
              <a:t>Gerçek </a:t>
            </a:r>
            <a:r>
              <a:rPr lang="tr-TR" dirty="0" err="1" smtClean="0"/>
              <a:t>insidens</a:t>
            </a:r>
            <a:r>
              <a:rPr lang="tr-TR" dirty="0" smtClean="0"/>
              <a:t>, </a:t>
            </a:r>
            <a:r>
              <a:rPr lang="tr-TR" dirty="0" err="1" smtClean="0"/>
              <a:t>morbidite</a:t>
            </a:r>
            <a:r>
              <a:rPr lang="tr-TR" dirty="0" smtClean="0"/>
              <a:t> ve </a:t>
            </a:r>
            <a:r>
              <a:rPr lang="tr-TR" dirty="0" err="1" smtClean="0"/>
              <a:t>mortalite</a:t>
            </a:r>
            <a:r>
              <a:rPr lang="tr-TR" dirty="0" smtClean="0"/>
              <a:t>, maliyet bilinmiyor</a:t>
            </a:r>
          </a:p>
          <a:p>
            <a:pPr lvl="1"/>
            <a:r>
              <a:rPr lang="tr-TR" dirty="0" smtClean="0"/>
              <a:t>ICD-10 tanılarında karışıklık</a:t>
            </a:r>
            <a:endParaRPr lang="tr-TR" dirty="0"/>
          </a:p>
          <a:p>
            <a:r>
              <a:rPr lang="tr-TR" dirty="0" smtClean="0"/>
              <a:t>Yakıt kalitesi </a:t>
            </a:r>
          </a:p>
          <a:p>
            <a:pPr lvl="1"/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Farkındalık</a:t>
            </a:r>
            <a:r>
              <a:rPr lang="tr-TR" dirty="0" smtClean="0"/>
              <a:t> ve Bilgilendirme</a:t>
            </a:r>
          </a:p>
          <a:p>
            <a:pPr lvl="1"/>
            <a:r>
              <a:rPr lang="tr-TR" dirty="0" smtClean="0"/>
              <a:t>Kamuoyu</a:t>
            </a:r>
          </a:p>
          <a:p>
            <a:pPr lvl="1"/>
            <a:r>
              <a:rPr lang="tr-TR" dirty="0" smtClean="0"/>
              <a:t>Konunun Tarafları</a:t>
            </a:r>
          </a:p>
          <a:p>
            <a:pPr lvl="2"/>
            <a:r>
              <a:rPr lang="tr-TR" dirty="0" smtClean="0"/>
              <a:t>Belediyeler, itfaiye, mimarlar, mühendisler, ustalar, apartman yöneticileri, çevre müdürlükleri, sağlık çalışanları, malzeme üretenler/satanlar</a:t>
            </a:r>
          </a:p>
          <a:p>
            <a:r>
              <a:rPr lang="tr-TR" dirty="0" smtClean="0"/>
              <a:t>Hukuki normlar</a:t>
            </a:r>
          </a:p>
          <a:p>
            <a:pPr lvl="1"/>
            <a:r>
              <a:rPr lang="tr-TR" dirty="0" smtClean="0"/>
              <a:t>İmar ve iskan ruhsatları, proje onayları, bina ve tesisat denetimleri, yakıt denetimleri,</a:t>
            </a:r>
          </a:p>
          <a:p>
            <a:r>
              <a:rPr lang="tr-TR" dirty="0" smtClean="0"/>
              <a:t>Uygulama ve </a:t>
            </a:r>
            <a:r>
              <a:rPr lang="tr-TR" smtClean="0"/>
              <a:t>Denetim </a:t>
            </a:r>
            <a:endParaRPr lang="tr-TR" dirty="0" smtClean="0"/>
          </a:p>
          <a:p>
            <a:r>
              <a:rPr lang="tr-TR" dirty="0" smtClean="0"/>
              <a:t>Raporlama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Sessiz Katil: Karbon Monoksit (CO)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Odun, kömür, tezek, doğal gaz, tüp gazı, benzin, gaz yağı gibi karbon içeren yakıtların yanması sırasında oluşur</a:t>
            </a:r>
          </a:p>
          <a:p>
            <a:r>
              <a:rPr lang="tr-TR" dirty="0" smtClean="0"/>
              <a:t>CO, asıl olarak yanma tam olmadığında oluşur</a:t>
            </a:r>
          </a:p>
          <a:p>
            <a:r>
              <a:rPr lang="tr-TR" dirty="0" smtClean="0"/>
              <a:t>Renksiz, kokusuz, </a:t>
            </a:r>
            <a:r>
              <a:rPr lang="tr-TR" dirty="0" err="1" smtClean="0"/>
              <a:t>non-irritan</a:t>
            </a:r>
            <a:r>
              <a:rPr lang="tr-TR" dirty="0" smtClean="0"/>
              <a:t> (gizli zehir), havadan hafif</a:t>
            </a:r>
          </a:p>
          <a:p>
            <a:r>
              <a:rPr lang="tr-TR" dirty="0" smtClean="0"/>
              <a:t>Kanda oksijenin yerini alır ve hücreler oksijensizlikten ölür</a:t>
            </a:r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tr-TR" dirty="0" smtClean="0"/>
              <a:t>Sağlık Bakanlığı Türkiye Halk Sağlığı Kurumu,  Halk Sağlığı Müdürlükleri,</a:t>
            </a:r>
          </a:p>
          <a:p>
            <a:pPr lvl="0"/>
            <a:r>
              <a:rPr lang="tr-TR" dirty="0" smtClean="0"/>
              <a:t> Kamu Hastaneleri Kurumu, Kamu Hastane Birlikleri Sekreterlikleri,</a:t>
            </a:r>
          </a:p>
          <a:p>
            <a:pPr lvl="0"/>
            <a:r>
              <a:rPr lang="tr-TR" dirty="0" smtClean="0"/>
              <a:t>Acil Sağlık Hizmetleri Genel Müdürlüğü, İl genelinde buluna 112 Acil merkezleri,</a:t>
            </a:r>
          </a:p>
          <a:p>
            <a:pPr lvl="0"/>
            <a:r>
              <a:rPr lang="tr-TR" dirty="0" smtClean="0"/>
              <a:t>Yönetim Hizmetleri Genel Müdürlüğü, İl Sağlık Müdürlükleri,</a:t>
            </a:r>
          </a:p>
          <a:p>
            <a:pPr lvl="0"/>
            <a:r>
              <a:rPr lang="tr-TR" dirty="0" smtClean="0"/>
              <a:t>Akciğer Sağlığı ve Yoğun Bakım Derneği (ASYOD),</a:t>
            </a:r>
          </a:p>
          <a:p>
            <a:pPr lvl="0"/>
            <a:r>
              <a:rPr lang="tr-TR" dirty="0" smtClean="0"/>
              <a:t>Meteoroloji Genel Müdürlüğü, </a:t>
            </a:r>
          </a:p>
          <a:p>
            <a:pPr lvl="0"/>
            <a:r>
              <a:rPr lang="tr-TR" dirty="0" smtClean="0"/>
              <a:t>Çevre ve Şehircilik Bakanlığı, Çevre ve Şehircilik İl Müdürlükleri, </a:t>
            </a:r>
          </a:p>
          <a:p>
            <a:pPr lvl="0"/>
            <a:r>
              <a:rPr lang="tr-TR" dirty="0" smtClean="0"/>
              <a:t>Milli Eğitim Bakanlığı, İl Milli Eğitim Müdürlükleri, Halk Eğitim Müdürlükleri,</a:t>
            </a:r>
          </a:p>
          <a:p>
            <a:pPr lvl="0"/>
            <a:r>
              <a:rPr lang="tr-TR" dirty="0" smtClean="0"/>
              <a:t>YÖK ve Üniversiteler,</a:t>
            </a:r>
          </a:p>
          <a:p>
            <a:pPr lvl="0"/>
            <a:r>
              <a:rPr lang="tr-TR" dirty="0" smtClean="0"/>
              <a:t>İçişleri Bakanlığı (Valilikler ve Belediyeler), </a:t>
            </a:r>
          </a:p>
          <a:p>
            <a:pPr lvl="0"/>
            <a:r>
              <a:rPr lang="tr-TR" dirty="0" smtClean="0"/>
              <a:t>Diyanet İşleri Başkanlığı, Müftülükler, </a:t>
            </a:r>
          </a:p>
          <a:p>
            <a:pPr lvl="0"/>
            <a:r>
              <a:rPr lang="tr-TR" dirty="0" smtClean="0"/>
              <a:t>Muhtarlıklar, </a:t>
            </a:r>
          </a:p>
          <a:p>
            <a:pPr lvl="0"/>
            <a:r>
              <a:rPr lang="tr-TR" dirty="0" smtClean="0"/>
              <a:t>Medya, </a:t>
            </a:r>
          </a:p>
          <a:p>
            <a:pPr lvl="0"/>
            <a:r>
              <a:rPr lang="tr-TR" dirty="0" smtClean="0"/>
              <a:t>Mühendis ve Mimar Odaları, </a:t>
            </a:r>
          </a:p>
          <a:p>
            <a:pPr lvl="0"/>
            <a:r>
              <a:rPr lang="tr-TR" dirty="0" smtClean="0"/>
              <a:t>Baca- 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56931" y="4569481"/>
            <a:ext cx="7886700" cy="1325563"/>
          </a:xfrm>
        </p:spPr>
        <p:txBody>
          <a:bodyPr/>
          <a:lstStyle/>
          <a:p>
            <a:r>
              <a:rPr lang="tr-TR" dirty="0" smtClean="0"/>
              <a:t>Stratejiler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Mevcut Durum Analizi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CO zehirlenmesi olgularının sayı ve dağılımları</a:t>
            </a:r>
          </a:p>
          <a:p>
            <a:pPr lvl="1"/>
            <a:r>
              <a:rPr lang="tr-TR" dirty="0" smtClean="0"/>
              <a:t>ICD kodlama, ihbar, kayıtlar</a:t>
            </a:r>
          </a:p>
          <a:p>
            <a:r>
              <a:rPr lang="tr-TR" dirty="0" smtClean="0"/>
              <a:t>Mevcut binalarda baca tesisatı durumları</a:t>
            </a:r>
          </a:p>
          <a:p>
            <a:r>
              <a:rPr lang="tr-TR" dirty="0" smtClean="0"/>
              <a:t>Toplumsal bilinç durumu</a:t>
            </a:r>
          </a:p>
          <a:p>
            <a:r>
              <a:rPr lang="tr-TR" dirty="0" smtClean="0"/>
              <a:t>Tanı ve Tedavi alt yapısı</a:t>
            </a:r>
          </a:p>
          <a:p>
            <a:r>
              <a:rPr lang="tr-TR" dirty="0" smtClean="0"/>
              <a:t>Rüzgar haritaları</a:t>
            </a:r>
          </a:p>
          <a:p>
            <a:r>
              <a:rPr lang="tr-TR" dirty="0" smtClean="0"/>
              <a:t>Risk haritaları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Sağlık Kurumları ve Çalışanları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Sağlık çalışanlarının Eğitimi</a:t>
            </a:r>
          </a:p>
          <a:p>
            <a:pPr lvl="1"/>
            <a:r>
              <a:rPr lang="tr-TR" dirty="0" smtClean="0"/>
              <a:t>112 Acil Sağlık Hizmetleri</a:t>
            </a:r>
          </a:p>
          <a:p>
            <a:pPr lvl="1"/>
            <a:r>
              <a:rPr lang="tr-TR" dirty="0" smtClean="0"/>
              <a:t>Acil servis çalışanları</a:t>
            </a:r>
          </a:p>
          <a:p>
            <a:pPr lvl="1"/>
            <a:r>
              <a:rPr lang="tr-TR" dirty="0" smtClean="0"/>
              <a:t>Aile hekimleri</a:t>
            </a:r>
          </a:p>
          <a:p>
            <a:pPr lvl="1"/>
            <a:r>
              <a:rPr lang="tr-TR" dirty="0" smtClean="0"/>
              <a:t>Tanı Tedavi Kılavuzu</a:t>
            </a:r>
          </a:p>
          <a:p>
            <a:r>
              <a:rPr lang="tr-TR" dirty="0" smtClean="0"/>
              <a:t>Sağlık Kurumlarının Desteklenmesi</a:t>
            </a:r>
          </a:p>
          <a:p>
            <a:pPr lvl="1"/>
            <a:r>
              <a:rPr lang="tr-TR" dirty="0" smtClean="0"/>
              <a:t>Acil servis ekipman ve donanımı</a:t>
            </a:r>
          </a:p>
          <a:p>
            <a:pPr lvl="1"/>
            <a:r>
              <a:rPr lang="tr-TR" dirty="0" err="1" smtClean="0"/>
              <a:t>Karboksihemoglobin</a:t>
            </a:r>
            <a:r>
              <a:rPr lang="tr-TR" dirty="0" smtClean="0"/>
              <a:t> düzeyine bakılması</a:t>
            </a:r>
          </a:p>
          <a:p>
            <a:pPr lvl="1"/>
            <a:r>
              <a:rPr lang="tr-TR" dirty="0" smtClean="0"/>
              <a:t>HBO üniteleri</a:t>
            </a:r>
          </a:p>
          <a:p>
            <a:pPr lvl="1"/>
            <a:r>
              <a:rPr lang="tr-TR" dirty="0" smtClean="0"/>
              <a:t>Diğer sorunların giderilmesi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Taraflar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İlgili tüm tarafların görev ve sorumluluklarının netleştirilmesi</a:t>
            </a:r>
          </a:p>
          <a:p>
            <a:pPr lvl="1"/>
            <a:r>
              <a:rPr lang="tr-TR" dirty="0" smtClean="0"/>
              <a:t>İmar birimleri uygulayıcı, denetçi, inşaat ve iskan ruhsatı verenler, yapı denetçileri, Türk Mühendis ve Mimar Odaları Birliği (TMMOB) ile itfaiye</a:t>
            </a:r>
          </a:p>
          <a:p>
            <a:pPr lvl="1"/>
            <a:r>
              <a:rPr lang="tr-TR" dirty="0" smtClean="0"/>
              <a:t>İnşaat, baca ve tesisat ustaları, mimar ve mühendisler, gaz dağıtım şirketleri,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Halka Dönük Bilgilendirme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r-TR" dirty="0" smtClean="0"/>
              <a:t>Komisyon oluşturulması, verilecek mesajların komisyonca belirlenmesi</a:t>
            </a:r>
          </a:p>
          <a:p>
            <a:pPr lvl="0"/>
            <a:r>
              <a:rPr lang="tr-TR" dirty="0" smtClean="0"/>
              <a:t>İnternet sitelerinin oluşturulması </a:t>
            </a:r>
          </a:p>
          <a:p>
            <a:pPr lvl="0"/>
            <a:r>
              <a:rPr lang="tr-TR" dirty="0" smtClean="0"/>
              <a:t>Kamu spotları hazırlanması</a:t>
            </a:r>
          </a:p>
          <a:p>
            <a:pPr lvl="0"/>
            <a:r>
              <a:rPr lang="tr-TR" dirty="0" smtClean="0"/>
              <a:t>Afiş, broşürlerin hazırlanması ve basılması, </a:t>
            </a:r>
            <a:r>
              <a:rPr lang="tr-TR" dirty="0" err="1" smtClean="0"/>
              <a:t>bilboardların</a:t>
            </a:r>
            <a:r>
              <a:rPr lang="tr-TR" dirty="0" smtClean="0"/>
              <a:t> kullanılması,   basın bildirilerinin hazırlanması</a:t>
            </a:r>
          </a:p>
          <a:p>
            <a:pPr lvl="0"/>
            <a:r>
              <a:rPr lang="tr-TR" dirty="0" smtClean="0"/>
              <a:t>Komisyonca hazırlanan hutbelerin Diyanet İşleri Başkanlığınca camilerde yayınlanması</a:t>
            </a:r>
          </a:p>
          <a:p>
            <a:pPr lvl="0"/>
            <a:r>
              <a:rPr lang="tr-TR" dirty="0" smtClean="0"/>
              <a:t>Özellikle riskli bölgeler için kısa mesajların gönderilmesi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Erken Uyarı Sistemleri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tr-TR" dirty="0" smtClean="0"/>
              <a:t>Meteorolojik uyarılar (</a:t>
            </a:r>
            <a:r>
              <a:rPr lang="tr-TR" dirty="0" err="1" smtClean="0"/>
              <a:t>inversiyon</a:t>
            </a:r>
            <a:r>
              <a:rPr lang="tr-TR" dirty="0" smtClean="0"/>
              <a:t> takibi)</a:t>
            </a:r>
          </a:p>
          <a:p>
            <a:pPr lvl="0"/>
            <a:r>
              <a:rPr lang="tr-TR" dirty="0" err="1" smtClean="0"/>
              <a:t>Karbonmonoksit</a:t>
            </a:r>
            <a:r>
              <a:rPr lang="tr-TR" dirty="0" smtClean="0"/>
              <a:t> </a:t>
            </a:r>
            <a:r>
              <a:rPr lang="tr-TR" dirty="0" err="1" smtClean="0"/>
              <a:t>dedektörlerinin</a:t>
            </a:r>
            <a:r>
              <a:rPr lang="tr-TR" dirty="0" smtClean="0"/>
              <a:t> kullanımının özendirilmesi</a:t>
            </a:r>
          </a:p>
          <a:p>
            <a:pPr lvl="0"/>
            <a:r>
              <a:rPr lang="tr-TR" dirty="0" smtClean="0"/>
              <a:t>Havalandırma menfezleri konusunda halkın bilinçlendirilmesi</a:t>
            </a:r>
          </a:p>
          <a:p>
            <a:pPr lvl="0"/>
            <a:r>
              <a:rPr lang="tr-TR" dirty="0" smtClean="0"/>
              <a:t>Sağlık Bakanlığı erken uyarı sitemine </a:t>
            </a:r>
            <a:r>
              <a:rPr lang="tr-TR" dirty="0" err="1" smtClean="0"/>
              <a:t>Karbonmonoksit</a:t>
            </a:r>
            <a:r>
              <a:rPr lang="tr-TR" dirty="0" smtClean="0"/>
              <a:t> zehirlenmelerinin dahil edilmesi</a:t>
            </a:r>
          </a:p>
          <a:p>
            <a:pPr lvl="0"/>
            <a:r>
              <a:rPr lang="tr-TR" dirty="0" err="1" smtClean="0"/>
              <a:t>Karbonmonoksit</a:t>
            </a:r>
            <a:r>
              <a:rPr lang="tr-TR" dirty="0" smtClean="0"/>
              <a:t> zehirlenmelerinin önlenmesi konusunun Milli Eğitim Bakanlığı müfredatına eklenmesi ve baca tesisatıyla ilgili mesleki eğitimlerin verilmesinin sağlanması</a:t>
            </a:r>
          </a:p>
          <a:p>
            <a:pPr lvl="0"/>
            <a:r>
              <a:rPr lang="tr-TR" dirty="0" smtClean="0"/>
              <a:t>Yeni yapılacak binalarda baca tesisatının mevzuatına uygun olarak projelendirilmesinin sağlanması</a:t>
            </a:r>
          </a:p>
          <a:p>
            <a:pPr lvl="0"/>
            <a:r>
              <a:rPr lang="tr-TR" dirty="0" smtClean="0"/>
              <a:t>Mevcut binaların baca ve tesisatlarının gözden geçirilerek periyodik bakımlarının yapılmasının sağlanması</a:t>
            </a:r>
          </a:p>
          <a:p>
            <a:pPr lvl="0"/>
            <a:r>
              <a:rPr lang="tr-TR" dirty="0" smtClean="0"/>
              <a:t>Yakma sistemlerinde kalitesiz yakıt kullanılmasının önlenmesi,</a:t>
            </a:r>
          </a:p>
          <a:p>
            <a:pPr lvl="0"/>
            <a:r>
              <a:rPr lang="tr-TR" dirty="0" smtClean="0"/>
              <a:t>Bölge şartlarına uygun baca dizaynı yapılması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Mevzuat Çalışması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İlgili mevzuatın gözden geçirilmesi</a:t>
            </a:r>
          </a:p>
          <a:p>
            <a:pPr lvl="0"/>
            <a:r>
              <a:rPr lang="tr-TR" dirty="0" smtClean="0"/>
              <a:t>Soba imalatına ilişkin teknik mevzuatın hazırlanması</a:t>
            </a:r>
          </a:p>
          <a:p>
            <a:pPr lvl="0"/>
            <a:r>
              <a:rPr lang="tr-TR" dirty="0" err="1" smtClean="0"/>
              <a:t>Karbonmonoksit</a:t>
            </a:r>
            <a:r>
              <a:rPr lang="tr-TR" dirty="0" smtClean="0"/>
              <a:t> zehirlenmelerinin önlemesine ilişkin yönetmelik hazırlanması, (soba, kombi ve şofben vb. bacalarına yönelik periyodik bakım mevzuatı)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İzleme Değerlendirme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err="1" smtClean="0"/>
              <a:t>Karbonmonoksit</a:t>
            </a:r>
            <a:r>
              <a:rPr lang="tr-TR" dirty="0" smtClean="0"/>
              <a:t> zehirlenmeleri ve ölüm vakaları ile ilgili ICD kodlarının netleştirilmesi, verilerin toplanması, raporlanması ve yayımlanması</a:t>
            </a:r>
          </a:p>
          <a:p>
            <a:endParaRPr lang="tr-TR" dirty="0" smtClean="0"/>
          </a:p>
          <a:p>
            <a:r>
              <a:rPr lang="tr-TR" dirty="0" err="1" smtClean="0"/>
              <a:t>Karbonmonoksit</a:t>
            </a:r>
            <a:r>
              <a:rPr lang="tr-TR" dirty="0" smtClean="0"/>
              <a:t> zehirlenmelerinin önlenmesi için yapılması gereken faaliyetlerin izleme ve değerlendirilmesi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72090" y="4767443"/>
            <a:ext cx="7886700" cy="1325563"/>
          </a:xfrm>
        </p:spPr>
        <p:txBody>
          <a:bodyPr/>
          <a:lstStyle/>
          <a:p>
            <a:r>
              <a:rPr lang="tr-TR" dirty="0" smtClean="0"/>
              <a:t>Teşekkürler…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Tam yanma için…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Ortamda yeterli ve sürekli oksijen bulunmalı (menfezler, hava girişi)</a:t>
            </a:r>
          </a:p>
          <a:p>
            <a:endParaRPr lang="tr-TR" dirty="0" smtClean="0"/>
          </a:p>
          <a:p>
            <a:r>
              <a:rPr lang="tr-TR" dirty="0" smtClean="0"/>
              <a:t>Atık gazlar yeterince güçlü bir akımla drene edilmeli (bacalar, gaz çıkışı)</a:t>
            </a:r>
          </a:p>
          <a:p>
            <a:endParaRPr lang="tr-TR" dirty="0" smtClean="0"/>
          </a:p>
          <a:p>
            <a:r>
              <a:rPr lang="tr-TR" dirty="0" smtClean="0"/>
              <a:t>Havadan hafif, odada tavanda birikir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CO Kaynakları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Isınma, ısıtma araçları (soba, mangal, LPG tüplü ısıtıcılar, gazlı Japon sobaları, </a:t>
            </a:r>
            <a:r>
              <a:rPr lang="tr-TR" dirty="0" err="1" smtClean="0"/>
              <a:t>propanlı</a:t>
            </a:r>
            <a:r>
              <a:rPr lang="tr-TR" dirty="0" smtClean="0"/>
              <a:t> kamp ısıtıcıları, şofben, kombiler, kalorifer kazanları)</a:t>
            </a:r>
          </a:p>
          <a:p>
            <a:r>
              <a:rPr lang="tr-TR" dirty="0" smtClean="0"/>
              <a:t>Pişirme araçları (ocak, tandır)</a:t>
            </a:r>
          </a:p>
          <a:p>
            <a:r>
              <a:rPr lang="tr-TR" dirty="0" smtClean="0"/>
              <a:t>Trafik araçları (egzoz dumanı)</a:t>
            </a:r>
          </a:p>
          <a:p>
            <a:r>
              <a:rPr lang="tr-TR" dirty="0" smtClean="0"/>
              <a:t>Yangınlar </a:t>
            </a:r>
          </a:p>
          <a:p>
            <a:r>
              <a:rPr lang="tr-TR" dirty="0" smtClean="0"/>
              <a:t>Jeneratörler</a:t>
            </a:r>
          </a:p>
          <a:p>
            <a:r>
              <a:rPr lang="tr-TR" dirty="0" smtClean="0"/>
              <a:t>Sigara</a:t>
            </a:r>
          </a:p>
          <a:p>
            <a:r>
              <a:rPr lang="tr-TR" dirty="0" smtClean="0"/>
              <a:t>Fabrikalar (formaldehit, metilen klorür, dökümhaneler, demir çelik)</a:t>
            </a:r>
          </a:p>
          <a:p>
            <a:r>
              <a:rPr lang="tr-TR" dirty="0" smtClean="0"/>
              <a:t>Maden ocakları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5133975" cy="5724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5569981"/>
          </a:xfrm>
        </p:spPr>
        <p:txBody>
          <a:bodyPr vert="vert270"/>
          <a:lstStyle/>
          <a:p>
            <a:r>
              <a:rPr lang="tr-TR" dirty="0" smtClean="0">
                <a:solidFill>
                  <a:srgbClr val="C00000"/>
                </a:solidFill>
              </a:rPr>
              <a:t>Böyle Başladık…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C00000"/>
                </a:solidFill>
              </a:rPr>
              <a:t>Sobalar, şofbenler yansın, </a:t>
            </a:r>
            <a:r>
              <a:rPr lang="tr-TR" sz="5400" dirty="0" smtClean="0">
                <a:solidFill>
                  <a:srgbClr val="C00000"/>
                </a:solidFill>
              </a:rPr>
              <a:t>ocaklar </a:t>
            </a:r>
            <a:r>
              <a:rPr lang="tr-TR" sz="5400" dirty="0" smtClean="0">
                <a:solidFill>
                  <a:srgbClr val="C00000"/>
                </a:solidFill>
              </a:rPr>
              <a:t>sönmesin</a:t>
            </a:r>
            <a:endParaRPr lang="tr-TR" sz="5400" dirty="0">
              <a:solidFill>
                <a:srgbClr val="C0000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5579407"/>
          </a:xfrm>
        </p:spPr>
        <p:txBody>
          <a:bodyPr vert="vert270"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İlk Toplantı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sz="2400" dirty="0" smtClean="0">
                <a:solidFill>
                  <a:srgbClr val="C00000"/>
                </a:solidFill>
              </a:rPr>
              <a:t>6 Ocak 2014, THSK, Ankara.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08720"/>
            <a:ext cx="4400550" cy="501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Türkiye'de CO Zehirlenmelerinin Önlenmesi Projesi </a:t>
            </a:r>
            <a:r>
              <a:rPr lang="tr-TR" dirty="0" err="1" smtClean="0">
                <a:solidFill>
                  <a:srgbClr val="C00000"/>
                </a:solidFill>
              </a:rPr>
              <a:t>Çalıştayı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FF"/>
                </a:solidFill>
              </a:rPr>
              <a:t>10-12 Nisan 2014 Daima Biz Otel, Kemer Antalya.</a:t>
            </a:r>
            <a:endParaRPr lang="tr-T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489" y="0"/>
            <a:ext cx="4892511" cy="68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91211" y="959427"/>
            <a:ext cx="3549191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err="1" smtClean="0">
                <a:solidFill>
                  <a:srgbClr val="C00000"/>
                </a:solidFill>
              </a:rPr>
              <a:t>Karbonmonoksit</a:t>
            </a:r>
            <a:r>
              <a:rPr lang="tr-TR" sz="3600" dirty="0" smtClean="0">
                <a:solidFill>
                  <a:srgbClr val="C00000"/>
                </a:solidFill>
              </a:rPr>
              <a:t> Zehirlenmelerinin Önlenmesi </a:t>
            </a:r>
          </a:p>
          <a:p>
            <a:pPr algn="ctr"/>
            <a:r>
              <a:rPr lang="tr-TR" sz="3600" dirty="0" smtClean="0">
                <a:solidFill>
                  <a:srgbClr val="C00000"/>
                </a:solidFill>
              </a:rPr>
              <a:t>Eylem Planı </a:t>
            </a:r>
          </a:p>
          <a:p>
            <a:pPr algn="ctr"/>
            <a:r>
              <a:rPr lang="tr-TR" sz="3600" dirty="0" smtClean="0">
                <a:solidFill>
                  <a:srgbClr val="C00000"/>
                </a:solidFill>
              </a:rPr>
              <a:t>ve </a:t>
            </a:r>
          </a:p>
          <a:p>
            <a:pPr algn="ctr"/>
            <a:r>
              <a:rPr lang="tr-TR" sz="3600" dirty="0" smtClean="0">
                <a:solidFill>
                  <a:srgbClr val="C00000"/>
                </a:solidFill>
              </a:rPr>
              <a:t>Programı </a:t>
            </a:r>
          </a:p>
          <a:p>
            <a:pPr algn="ctr"/>
            <a:r>
              <a:rPr lang="tr-TR" sz="3600" dirty="0" smtClean="0">
                <a:solidFill>
                  <a:srgbClr val="C00000"/>
                </a:solidFill>
              </a:rPr>
              <a:t>Tanıtım Toplantısı</a:t>
            </a:r>
          </a:p>
          <a:p>
            <a:pPr algn="ctr"/>
            <a:r>
              <a:rPr lang="tr-TR" sz="2400" dirty="0" smtClean="0">
                <a:solidFill>
                  <a:srgbClr val="0000FF"/>
                </a:solidFill>
              </a:rPr>
              <a:t>27-28 Kasım 2014</a:t>
            </a:r>
          </a:p>
          <a:p>
            <a:pPr algn="ctr"/>
            <a:r>
              <a:rPr lang="tr-TR" sz="2400" dirty="0" smtClean="0">
                <a:solidFill>
                  <a:srgbClr val="0000FF"/>
                </a:solidFill>
              </a:rPr>
              <a:t>Belek, Antalya.</a:t>
            </a:r>
            <a:endParaRPr lang="tr-TR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9523&quot;&gt;&lt;object type=&quot;3&quot; unique_id=&quot;19524&quot;&gt;&lt;property id=&quot;20148&quot; value=&quot;5&quot;/&gt;&lt;property id=&quot;20300&quot; value=&quot;Slide 1&quot;/&gt;&lt;property id=&quot;20307&quot; value=&quot;256&quot;/&gt;&lt;/object&gt;&lt;object type=&quot;3&quot; unique_id=&quot;19525&quot;&gt;&lt;property id=&quot;20148&quot; value=&quot;5&quot;/&gt;&lt;property id=&quot;20300&quot; value=&quot;Slide 2 - &amp;quot;Amaç&amp;quot;&quot;/&gt;&lt;property id=&quot;20307&quot; value=&quot;257&quot;/&gt;&lt;/object&gt;&lt;object type=&quot;3&quot; unique_id=&quot;19527&quot;&gt;&lt;property id=&quot;20148&quot; value=&quot;5&quot;/&gt;&lt;property id=&quot;20300&quot; value=&quot;Slide 3 - &amp;quot;Konu Başlıkları&amp;quot;&quot;/&gt;&lt;property id=&quot;20307&quot; value=&quot;259&quot;/&gt;&lt;/object&gt;&lt;object type=&quot;3&quot; unique_id=&quot;19528&quot;&gt;&lt;property id=&quot;20148&quot; value=&quot;5&quot;/&gt;&lt;property id=&quot;20300&quot; value=&quot;Slide 4 - &amp;quot;E-Okul Nedir?&amp;quot;&quot;/&gt;&lt;property id=&quot;20307&quot; value=&quot;260&quot;/&gt;&lt;/object&gt;&lt;object type=&quot;3&quot; unique_id=&quot;19592&quot;&gt;&lt;property id=&quot;20148&quot; value=&quot;5&quot;/&gt;&lt;property id=&quot;20300&quot; value=&quot;Slide 5 - &amp;quot;E-Okul Neyi Amaçlamaktadır?&amp;quot;&quot;/&gt;&lt;property id=&quot;20307&quot; value=&quot;261&quot;/&gt;&lt;/object&gt;&lt;object type=&quot;3&quot; unique_id=&quot;19593&quot;&gt;&lt;property id=&quot;20148&quot; value=&quot;5&quot;/&gt;&lt;property id=&quot;20300&quot; value=&quot;Slide 6 - &amp;quot;Projeden Beklenen Yarar&amp;quot;&quot;/&gt;&lt;property id=&quot;20307&quot; value=&quot;262&quot;/&gt;&lt;/object&gt;&lt;object type=&quot;3&quot; unique_id=&quot;19594&quot;&gt;&lt;property id=&quot;20148&quot; value=&quot;5&quot;/&gt;&lt;property id=&quot;20300&quot; value=&quot;Slide 7 - &amp;quot;E-Okul Nasıl İşleyecek?&amp;quot;&quot;/&gt;&lt;property id=&quot;20307&quot; value=&quot;263&quot;/&gt;&lt;/object&gt;&lt;object type=&quot;3&quot; unique_id=&quot;19595&quot;&gt;&lt;property id=&quot;20148&quot; value=&quot;5&quot;/&gt;&lt;property id=&quot;20300&quot; value=&quot;Slide 8 - &amp;quot;Hedef Kitle&amp;quot;&quot;/&gt;&lt;property id=&quot;20307&quot; value=&quot;264&quot;/&gt;&lt;/object&gt;&lt;object type=&quot;3&quot; unique_id=&quot;19596&quot;&gt;&lt;property id=&quot;20148&quot; value=&quot;5&quot;/&gt;&lt;property id=&quot;20300&quot; value=&quot;Slide 9 - &amp;quot;E-Okula nasıl kayıt olabilirim?&amp;quot;&quot;/&gt;&lt;property id=&quot;20307&quot; value=&quot;265&quot;/&gt;&lt;/object&gt;&lt;object type=&quot;3&quot; unique_id=&quot;19597&quot;&gt;&lt;property id=&quot;20148&quot; value=&quot;5&quot;/&gt;&lt;property id=&quot;20300&quot; value=&quot;Slide 10&quot;/&gt;&lt;property id=&quot;20307&quot; value=&quot;266&quot;/&gt;&lt;/object&gt;&lt;/object&gt;&lt;object type=&quot;8&quot; unique_id=&quot;1953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syod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syod" id="{0D1E9B9F-216D-4CF8-889C-AA125A04E60B}" vid="{1E050A9C-ED8C-4B73-B05F-FD4BD04CB8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asyod</Template>
  <TotalTime>525</TotalTime>
  <Words>947</Words>
  <Application>Microsoft Office PowerPoint</Application>
  <PresentationFormat>Ekran Gösterisi (4:3)</PresentationFormat>
  <Paragraphs>156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asyod</vt:lpstr>
      <vt:lpstr>Karbonmonoksit Zehirlenmelerinin Önlenmesi Eylem Planı, Programın Önemi ve Proje Gelişim süreci </vt:lpstr>
      <vt:lpstr>Sessiz Katil: Karbon Monoksit (CO)</vt:lpstr>
      <vt:lpstr>Tam yanma için…</vt:lpstr>
      <vt:lpstr>CO Kaynakları</vt:lpstr>
      <vt:lpstr>Böyle Başladık…</vt:lpstr>
      <vt:lpstr>Sobalar, şofbenler yansın, ocaklar sönmesin</vt:lpstr>
      <vt:lpstr>İlk Toplantı 6 Ocak 2014, THSK, Ankara.</vt:lpstr>
      <vt:lpstr>Türkiye'de CO Zehirlenmelerinin Önlenmesi Projesi Çalıştayı</vt:lpstr>
      <vt:lpstr>PowerPoint Sunusu</vt:lpstr>
      <vt:lpstr>Gerekçe</vt:lpstr>
      <vt:lpstr>PowerPoint Sunusu</vt:lpstr>
      <vt:lpstr>PowerPoint Sunusu</vt:lpstr>
      <vt:lpstr>PowerPoint Sunusu</vt:lpstr>
      <vt:lpstr>Amaç</vt:lpstr>
      <vt:lpstr>CO Zehirlenmeleriyle İlişkili Faktörler</vt:lpstr>
      <vt:lpstr>Sorunlar</vt:lpstr>
      <vt:lpstr>Sorunlar</vt:lpstr>
      <vt:lpstr>Sorunlar</vt:lpstr>
      <vt:lpstr>Önlemler</vt:lpstr>
      <vt:lpstr>Paydaşlar</vt:lpstr>
      <vt:lpstr>Stratejiler</vt:lpstr>
      <vt:lpstr>Mevcut Durum Analizi</vt:lpstr>
      <vt:lpstr>Sağlık Kurumları ve Çalışanları</vt:lpstr>
      <vt:lpstr>Diğer Taraflar</vt:lpstr>
      <vt:lpstr>Halka Dönük Bilgilendirme</vt:lpstr>
      <vt:lpstr>Erken Uyarı Sistemleri</vt:lpstr>
      <vt:lpstr>Mevzuat Çalışması</vt:lpstr>
      <vt:lpstr>İzleme Değerlendirme</vt:lpstr>
      <vt:lpstr>Teşekkürler…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uzem</dc:creator>
  <cp:lastModifiedBy>Sony</cp:lastModifiedBy>
  <cp:revision>63</cp:revision>
  <dcterms:created xsi:type="dcterms:W3CDTF">2013-09-16T13:15:29Z</dcterms:created>
  <dcterms:modified xsi:type="dcterms:W3CDTF">2015-03-24T13:18:20Z</dcterms:modified>
</cp:coreProperties>
</file>